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0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AE591-673C-45E2-AECD-9B544E749C51}" type="doc">
      <dgm:prSet loTypeId="urn:microsoft.com/office/officeart/2005/8/layout/venn2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47DD5062-00BD-427F-B69D-1D3362FC4914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Les jeunes de la Ligue</a:t>
          </a:r>
        </a:p>
      </dgm:t>
    </dgm:pt>
    <dgm:pt modelId="{F2EB25F8-E496-429F-8349-E5BD12E75B9B}" type="parTrans" cxnId="{B9B61CC3-19E6-4BCD-8C9A-B1FC17F0257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DB654FC-63A2-4C11-A46B-E9C31CFAB02B}" type="sibTrans" cxnId="{B9B61CC3-19E6-4BCD-8C9A-B1FC17F0257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F00EDE6-402B-4552-89E1-E6C0D4AFD404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Le collectif Cœur de France</a:t>
          </a:r>
        </a:p>
      </dgm:t>
    </dgm:pt>
    <dgm:pt modelId="{3ED6F04F-BFF1-4C30-94AC-02040852C2B2}" type="parTrans" cxnId="{9BD00F18-DEAF-4D6C-B217-E7E99BEC79B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E525CC4-680C-4DB8-A48A-D2F41E64097F}" type="sibTrans" cxnId="{9BD00F18-DEAF-4D6C-B217-E7E99BEC79B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73529CA-6B91-498F-8DE3-5EEC7C01F97E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Le Centre Régional d’Entrainement </a:t>
          </a:r>
        </a:p>
      </dgm:t>
    </dgm:pt>
    <dgm:pt modelId="{7C62D8C3-69D2-4F86-890E-8F78F4076705}" type="parTrans" cxnId="{4F11421A-086E-4F45-AB82-907FA35519B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7ECD9C8-B4EA-496B-A227-DEB79FE9F744}" type="sibTrans" cxnId="{4F11421A-086E-4F45-AB82-907FA35519B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0B97EE4-C161-4A4F-BD4B-030AEE18C6CB}">
      <dgm:prSet phldrT="[Texte]"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Stage zone Centre Ouest</a:t>
          </a:r>
        </a:p>
      </dgm:t>
    </dgm:pt>
    <dgm:pt modelId="{49445DAE-40C6-452B-A694-2D62146A06B8}" type="parTrans" cxnId="{1E47160A-6C6F-441E-B8E5-0ABA9668EEB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281C5EA-7830-4784-8D7D-21A7B87071A1}" type="sibTrans" cxnId="{1E47160A-6C6F-441E-B8E5-0ABA9668EEB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2531B72-23EB-4C48-8F92-5752FE270C24}">
      <dgm:prSet/>
      <dgm:spPr/>
      <dgm:t>
        <a:bodyPr/>
        <a:lstStyle/>
        <a:p>
          <a:r>
            <a:rPr lang="fr-FR" dirty="0">
              <a:solidFill>
                <a:schemeClr val="tx1"/>
              </a:solidFill>
            </a:rPr>
            <a:t>Athlètes IATE, équipe de France Jeunes et Pôles espoirs / France</a:t>
          </a:r>
          <a:endParaRPr lang="fr-FR" dirty="0"/>
        </a:p>
      </dgm:t>
    </dgm:pt>
    <dgm:pt modelId="{922C67D6-D0A5-3F41-B678-CF3D4E9E37AD}" type="parTrans" cxnId="{A1827DDA-D89B-B749-A012-99E553E94AB8}">
      <dgm:prSet/>
      <dgm:spPr/>
      <dgm:t>
        <a:bodyPr/>
        <a:lstStyle/>
        <a:p>
          <a:endParaRPr lang="fr-FR"/>
        </a:p>
      </dgm:t>
    </dgm:pt>
    <dgm:pt modelId="{4CDE0A28-7D68-CE4A-837C-1AD026F2B00A}" type="sibTrans" cxnId="{A1827DDA-D89B-B749-A012-99E553E94AB8}">
      <dgm:prSet/>
      <dgm:spPr/>
      <dgm:t>
        <a:bodyPr/>
        <a:lstStyle/>
        <a:p>
          <a:endParaRPr lang="fr-FR"/>
        </a:p>
      </dgm:t>
    </dgm:pt>
    <dgm:pt modelId="{1FC49381-B612-4670-B230-DFCCA11F3F34}" type="pres">
      <dgm:prSet presAssocID="{997AE591-673C-45E2-AECD-9B544E749C51}" presName="Name0" presStyleCnt="0">
        <dgm:presLayoutVars>
          <dgm:chMax val="7"/>
          <dgm:resizeHandles val="exact"/>
        </dgm:presLayoutVars>
      </dgm:prSet>
      <dgm:spPr/>
    </dgm:pt>
    <dgm:pt modelId="{21C7EF31-7BC7-447E-872C-5AADA8CA357C}" type="pres">
      <dgm:prSet presAssocID="{997AE591-673C-45E2-AECD-9B544E749C51}" presName="comp1" presStyleCnt="0"/>
      <dgm:spPr/>
    </dgm:pt>
    <dgm:pt modelId="{8959867F-5719-4D37-B269-F19D641C487B}" type="pres">
      <dgm:prSet presAssocID="{997AE591-673C-45E2-AECD-9B544E749C51}" presName="circle1" presStyleLbl="node1" presStyleIdx="0" presStyleCnt="5"/>
      <dgm:spPr/>
    </dgm:pt>
    <dgm:pt modelId="{73CD1401-E55E-4BB0-901E-BB83D413B6D5}" type="pres">
      <dgm:prSet presAssocID="{997AE591-673C-45E2-AECD-9B544E749C51}" presName="c1text" presStyleLbl="node1" presStyleIdx="0" presStyleCnt="5">
        <dgm:presLayoutVars>
          <dgm:bulletEnabled val="1"/>
        </dgm:presLayoutVars>
      </dgm:prSet>
      <dgm:spPr/>
    </dgm:pt>
    <dgm:pt modelId="{AEBF758F-B77D-4C5B-A6B1-69F2A3275F8E}" type="pres">
      <dgm:prSet presAssocID="{997AE591-673C-45E2-AECD-9B544E749C51}" presName="comp2" presStyleCnt="0"/>
      <dgm:spPr/>
    </dgm:pt>
    <dgm:pt modelId="{73AA067C-3E94-413A-AC07-4975A8885B41}" type="pres">
      <dgm:prSet presAssocID="{997AE591-673C-45E2-AECD-9B544E749C51}" presName="circle2" presStyleLbl="node1" presStyleIdx="1" presStyleCnt="5"/>
      <dgm:spPr/>
    </dgm:pt>
    <dgm:pt modelId="{EFD9AD9A-6B58-4DA8-A414-3584386F3621}" type="pres">
      <dgm:prSet presAssocID="{997AE591-673C-45E2-AECD-9B544E749C51}" presName="c2text" presStyleLbl="node1" presStyleIdx="1" presStyleCnt="5">
        <dgm:presLayoutVars>
          <dgm:bulletEnabled val="1"/>
        </dgm:presLayoutVars>
      </dgm:prSet>
      <dgm:spPr/>
    </dgm:pt>
    <dgm:pt modelId="{AE80C65F-14B2-4466-B65C-40FB7DE51BF4}" type="pres">
      <dgm:prSet presAssocID="{997AE591-673C-45E2-AECD-9B544E749C51}" presName="comp3" presStyleCnt="0"/>
      <dgm:spPr/>
    </dgm:pt>
    <dgm:pt modelId="{C1D085B3-131D-4826-8485-C99DDF7B0E99}" type="pres">
      <dgm:prSet presAssocID="{997AE591-673C-45E2-AECD-9B544E749C51}" presName="circle3" presStyleLbl="node1" presStyleIdx="2" presStyleCnt="5"/>
      <dgm:spPr/>
    </dgm:pt>
    <dgm:pt modelId="{FA881AE8-E9F7-4DC0-B823-6E48741E6DD8}" type="pres">
      <dgm:prSet presAssocID="{997AE591-673C-45E2-AECD-9B544E749C51}" presName="c3text" presStyleLbl="node1" presStyleIdx="2" presStyleCnt="5">
        <dgm:presLayoutVars>
          <dgm:bulletEnabled val="1"/>
        </dgm:presLayoutVars>
      </dgm:prSet>
      <dgm:spPr/>
    </dgm:pt>
    <dgm:pt modelId="{244352C7-35BB-4E32-A36E-CBD55699F0C4}" type="pres">
      <dgm:prSet presAssocID="{997AE591-673C-45E2-AECD-9B544E749C51}" presName="comp4" presStyleCnt="0"/>
      <dgm:spPr/>
    </dgm:pt>
    <dgm:pt modelId="{304417D4-267B-4DC1-93FF-427A99A34AC7}" type="pres">
      <dgm:prSet presAssocID="{997AE591-673C-45E2-AECD-9B544E749C51}" presName="circle4" presStyleLbl="node1" presStyleIdx="3" presStyleCnt="5"/>
      <dgm:spPr/>
    </dgm:pt>
    <dgm:pt modelId="{F6D32E95-83AB-44F0-AA3B-1BE9B2250363}" type="pres">
      <dgm:prSet presAssocID="{997AE591-673C-45E2-AECD-9B544E749C51}" presName="c4text" presStyleLbl="node1" presStyleIdx="3" presStyleCnt="5">
        <dgm:presLayoutVars>
          <dgm:bulletEnabled val="1"/>
        </dgm:presLayoutVars>
      </dgm:prSet>
      <dgm:spPr/>
    </dgm:pt>
    <dgm:pt modelId="{98239365-8FB0-1E4D-9F62-FB177985C3DE}" type="pres">
      <dgm:prSet presAssocID="{997AE591-673C-45E2-AECD-9B544E749C51}" presName="comp5" presStyleCnt="0"/>
      <dgm:spPr/>
    </dgm:pt>
    <dgm:pt modelId="{3448EA3C-31A2-9B45-93E6-16081C377CEB}" type="pres">
      <dgm:prSet presAssocID="{997AE591-673C-45E2-AECD-9B544E749C51}" presName="circle5" presStyleLbl="node1" presStyleIdx="4" presStyleCnt="5"/>
      <dgm:spPr/>
    </dgm:pt>
    <dgm:pt modelId="{63FE0325-FFB1-1E4E-B5FC-03D0D2D36FB5}" type="pres">
      <dgm:prSet presAssocID="{997AE591-673C-45E2-AECD-9B544E749C51}" presName="c5text" presStyleLbl="node1" presStyleIdx="4" presStyleCnt="5">
        <dgm:presLayoutVars>
          <dgm:bulletEnabled val="1"/>
        </dgm:presLayoutVars>
      </dgm:prSet>
      <dgm:spPr/>
    </dgm:pt>
  </dgm:ptLst>
  <dgm:cxnLst>
    <dgm:cxn modelId="{1E47160A-6C6F-441E-B8E5-0ABA9668EEB2}" srcId="{997AE591-673C-45E2-AECD-9B544E749C51}" destId="{A0B97EE4-C161-4A4F-BD4B-030AEE18C6CB}" srcOrd="3" destOrd="0" parTransId="{49445DAE-40C6-452B-A694-2D62146A06B8}" sibTransId="{D281C5EA-7830-4784-8D7D-21A7B87071A1}"/>
    <dgm:cxn modelId="{9F63800D-40F0-4882-AB15-EABA6673856A}" type="presOf" srcId="{A0B97EE4-C161-4A4F-BD4B-030AEE18C6CB}" destId="{F6D32E95-83AB-44F0-AA3B-1BE9B2250363}" srcOrd="1" destOrd="0" presId="urn:microsoft.com/office/officeart/2005/8/layout/venn2"/>
    <dgm:cxn modelId="{9BD00F18-DEAF-4D6C-B217-E7E99BEC79BB}" srcId="{997AE591-673C-45E2-AECD-9B544E749C51}" destId="{AF00EDE6-402B-4552-89E1-E6C0D4AFD404}" srcOrd="1" destOrd="0" parTransId="{3ED6F04F-BFF1-4C30-94AC-02040852C2B2}" sibTransId="{EE525CC4-680C-4DB8-A48A-D2F41E64097F}"/>
    <dgm:cxn modelId="{4F11421A-086E-4F45-AB82-907FA35519B5}" srcId="{997AE591-673C-45E2-AECD-9B544E749C51}" destId="{C73529CA-6B91-498F-8DE3-5EEC7C01F97E}" srcOrd="2" destOrd="0" parTransId="{7C62D8C3-69D2-4F86-890E-8F78F4076705}" sibTransId="{A7ECD9C8-B4EA-496B-A227-DEB79FE9F744}"/>
    <dgm:cxn modelId="{A2629349-0C5B-42A3-8267-8F73D346AC0E}" type="presOf" srcId="{47DD5062-00BD-427F-B69D-1D3362FC4914}" destId="{73CD1401-E55E-4BB0-901E-BB83D413B6D5}" srcOrd="1" destOrd="0" presId="urn:microsoft.com/office/officeart/2005/8/layout/venn2"/>
    <dgm:cxn modelId="{E3FA735A-87ED-476D-8ADA-E7B9487E29D0}" type="presOf" srcId="{AF00EDE6-402B-4552-89E1-E6C0D4AFD404}" destId="{EFD9AD9A-6B58-4DA8-A414-3584386F3621}" srcOrd="1" destOrd="0" presId="urn:microsoft.com/office/officeart/2005/8/layout/venn2"/>
    <dgm:cxn modelId="{F8E22784-B413-4F8A-8B74-21AFA78FCD54}" type="presOf" srcId="{47DD5062-00BD-427F-B69D-1D3362FC4914}" destId="{8959867F-5719-4D37-B269-F19D641C487B}" srcOrd="0" destOrd="0" presId="urn:microsoft.com/office/officeart/2005/8/layout/venn2"/>
    <dgm:cxn modelId="{8A61068A-02DB-4753-BBFC-CBF49184D36C}" type="presOf" srcId="{A0B97EE4-C161-4A4F-BD4B-030AEE18C6CB}" destId="{304417D4-267B-4DC1-93FF-427A99A34AC7}" srcOrd="0" destOrd="0" presId="urn:microsoft.com/office/officeart/2005/8/layout/venn2"/>
    <dgm:cxn modelId="{8CF051AE-8CBC-4111-98DC-44849DD44C81}" type="presOf" srcId="{997AE591-673C-45E2-AECD-9B544E749C51}" destId="{1FC49381-B612-4670-B230-DFCCA11F3F34}" srcOrd="0" destOrd="0" presId="urn:microsoft.com/office/officeart/2005/8/layout/venn2"/>
    <dgm:cxn modelId="{B64189B0-0FA2-FD46-AED6-9EB2293ABA9E}" type="presOf" srcId="{B2531B72-23EB-4C48-8F92-5752FE270C24}" destId="{63FE0325-FFB1-1E4E-B5FC-03D0D2D36FB5}" srcOrd="1" destOrd="0" presId="urn:microsoft.com/office/officeart/2005/8/layout/venn2"/>
    <dgm:cxn modelId="{83D578B9-10A5-F544-8CA7-FAEE29911C4A}" type="presOf" srcId="{B2531B72-23EB-4C48-8F92-5752FE270C24}" destId="{3448EA3C-31A2-9B45-93E6-16081C377CEB}" srcOrd="0" destOrd="0" presId="urn:microsoft.com/office/officeart/2005/8/layout/venn2"/>
    <dgm:cxn modelId="{B9B61CC3-19E6-4BCD-8C9A-B1FC17F0257B}" srcId="{997AE591-673C-45E2-AECD-9B544E749C51}" destId="{47DD5062-00BD-427F-B69D-1D3362FC4914}" srcOrd="0" destOrd="0" parTransId="{F2EB25F8-E496-429F-8349-E5BD12E75B9B}" sibTransId="{0DB654FC-63A2-4C11-A46B-E9C31CFAB02B}"/>
    <dgm:cxn modelId="{A1827DDA-D89B-B749-A012-99E553E94AB8}" srcId="{997AE591-673C-45E2-AECD-9B544E749C51}" destId="{B2531B72-23EB-4C48-8F92-5752FE270C24}" srcOrd="4" destOrd="0" parTransId="{922C67D6-D0A5-3F41-B678-CF3D4E9E37AD}" sibTransId="{4CDE0A28-7D68-CE4A-837C-1AD026F2B00A}"/>
    <dgm:cxn modelId="{B5CFB8DE-9170-499A-BC93-3A54E15B0B55}" type="presOf" srcId="{C73529CA-6B91-498F-8DE3-5EEC7C01F97E}" destId="{FA881AE8-E9F7-4DC0-B823-6E48741E6DD8}" srcOrd="1" destOrd="0" presId="urn:microsoft.com/office/officeart/2005/8/layout/venn2"/>
    <dgm:cxn modelId="{9FE890FA-B6B5-4DDE-9E2F-D35CD0142258}" type="presOf" srcId="{C73529CA-6B91-498F-8DE3-5EEC7C01F97E}" destId="{C1D085B3-131D-4826-8485-C99DDF7B0E99}" srcOrd="0" destOrd="0" presId="urn:microsoft.com/office/officeart/2005/8/layout/venn2"/>
    <dgm:cxn modelId="{60A7A2FF-C808-408C-8694-CABD9835BF7A}" type="presOf" srcId="{AF00EDE6-402B-4552-89E1-E6C0D4AFD404}" destId="{73AA067C-3E94-413A-AC07-4975A8885B41}" srcOrd="0" destOrd="0" presId="urn:microsoft.com/office/officeart/2005/8/layout/venn2"/>
    <dgm:cxn modelId="{D373B485-FE55-4BF8-B673-6C67C9B44405}" type="presParOf" srcId="{1FC49381-B612-4670-B230-DFCCA11F3F34}" destId="{21C7EF31-7BC7-447E-872C-5AADA8CA357C}" srcOrd="0" destOrd="0" presId="urn:microsoft.com/office/officeart/2005/8/layout/venn2"/>
    <dgm:cxn modelId="{E9B58BF5-484D-41CF-9EDB-87F06AA710A9}" type="presParOf" srcId="{21C7EF31-7BC7-447E-872C-5AADA8CA357C}" destId="{8959867F-5719-4D37-B269-F19D641C487B}" srcOrd="0" destOrd="0" presId="urn:microsoft.com/office/officeart/2005/8/layout/venn2"/>
    <dgm:cxn modelId="{2FAC8DA4-DA6E-4A08-99C0-C3EA4ABE145C}" type="presParOf" srcId="{21C7EF31-7BC7-447E-872C-5AADA8CA357C}" destId="{73CD1401-E55E-4BB0-901E-BB83D413B6D5}" srcOrd="1" destOrd="0" presId="urn:microsoft.com/office/officeart/2005/8/layout/venn2"/>
    <dgm:cxn modelId="{3937437E-207F-429A-8EB1-FEE4249BD215}" type="presParOf" srcId="{1FC49381-B612-4670-B230-DFCCA11F3F34}" destId="{AEBF758F-B77D-4C5B-A6B1-69F2A3275F8E}" srcOrd="1" destOrd="0" presId="urn:microsoft.com/office/officeart/2005/8/layout/venn2"/>
    <dgm:cxn modelId="{7E22E0CC-529E-4837-BB59-AB6E50A13906}" type="presParOf" srcId="{AEBF758F-B77D-4C5B-A6B1-69F2A3275F8E}" destId="{73AA067C-3E94-413A-AC07-4975A8885B41}" srcOrd="0" destOrd="0" presId="urn:microsoft.com/office/officeart/2005/8/layout/venn2"/>
    <dgm:cxn modelId="{EFA3413C-1B6E-4232-B09F-60E29441451A}" type="presParOf" srcId="{AEBF758F-B77D-4C5B-A6B1-69F2A3275F8E}" destId="{EFD9AD9A-6B58-4DA8-A414-3584386F3621}" srcOrd="1" destOrd="0" presId="urn:microsoft.com/office/officeart/2005/8/layout/venn2"/>
    <dgm:cxn modelId="{0DE6605B-EBFD-4D47-AE05-FA82FDFE71A3}" type="presParOf" srcId="{1FC49381-B612-4670-B230-DFCCA11F3F34}" destId="{AE80C65F-14B2-4466-B65C-40FB7DE51BF4}" srcOrd="2" destOrd="0" presId="urn:microsoft.com/office/officeart/2005/8/layout/venn2"/>
    <dgm:cxn modelId="{0CBEC9D7-21FE-4D75-A39B-90758F205279}" type="presParOf" srcId="{AE80C65F-14B2-4466-B65C-40FB7DE51BF4}" destId="{C1D085B3-131D-4826-8485-C99DDF7B0E99}" srcOrd="0" destOrd="0" presId="urn:microsoft.com/office/officeart/2005/8/layout/venn2"/>
    <dgm:cxn modelId="{B2AD0CF7-0E83-46C6-87E2-29ADBD215CA6}" type="presParOf" srcId="{AE80C65F-14B2-4466-B65C-40FB7DE51BF4}" destId="{FA881AE8-E9F7-4DC0-B823-6E48741E6DD8}" srcOrd="1" destOrd="0" presId="urn:microsoft.com/office/officeart/2005/8/layout/venn2"/>
    <dgm:cxn modelId="{9095C34A-0569-42B0-A51C-3ADB98AEFC79}" type="presParOf" srcId="{1FC49381-B612-4670-B230-DFCCA11F3F34}" destId="{244352C7-35BB-4E32-A36E-CBD55699F0C4}" srcOrd="3" destOrd="0" presId="urn:microsoft.com/office/officeart/2005/8/layout/venn2"/>
    <dgm:cxn modelId="{EAD8B6B3-73E5-4B11-85E4-8756D37F4D92}" type="presParOf" srcId="{244352C7-35BB-4E32-A36E-CBD55699F0C4}" destId="{304417D4-267B-4DC1-93FF-427A99A34AC7}" srcOrd="0" destOrd="0" presId="urn:microsoft.com/office/officeart/2005/8/layout/venn2"/>
    <dgm:cxn modelId="{97EEA37D-2DD5-4EBB-AE38-31429C9DA292}" type="presParOf" srcId="{244352C7-35BB-4E32-A36E-CBD55699F0C4}" destId="{F6D32E95-83AB-44F0-AA3B-1BE9B2250363}" srcOrd="1" destOrd="0" presId="urn:microsoft.com/office/officeart/2005/8/layout/venn2"/>
    <dgm:cxn modelId="{E3E788FC-F5A9-0A41-B8D0-49990593BE44}" type="presParOf" srcId="{1FC49381-B612-4670-B230-DFCCA11F3F34}" destId="{98239365-8FB0-1E4D-9F62-FB177985C3DE}" srcOrd="4" destOrd="0" presId="urn:microsoft.com/office/officeart/2005/8/layout/venn2"/>
    <dgm:cxn modelId="{C6B6FF01-8BE6-D94F-9EFE-5485C07ABD45}" type="presParOf" srcId="{98239365-8FB0-1E4D-9F62-FB177985C3DE}" destId="{3448EA3C-31A2-9B45-93E6-16081C377CEB}" srcOrd="0" destOrd="0" presId="urn:microsoft.com/office/officeart/2005/8/layout/venn2"/>
    <dgm:cxn modelId="{36B3E605-B4F2-C74B-B80B-937B5180C3EE}" type="presParOf" srcId="{98239365-8FB0-1E4D-9F62-FB177985C3DE}" destId="{63FE0325-FFB1-1E4E-B5FC-03D0D2D36FB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9867F-5719-4D37-B269-F19D641C487B}">
      <dsp:nvSpPr>
        <dsp:cNvPr id="0" name=""/>
        <dsp:cNvSpPr/>
      </dsp:nvSpPr>
      <dsp:spPr>
        <a:xfrm>
          <a:off x="1440160" y="0"/>
          <a:ext cx="5688632" cy="56886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tx1"/>
              </a:solidFill>
            </a:rPr>
            <a:t>Les jeunes de la Ligue</a:t>
          </a:r>
        </a:p>
      </dsp:txBody>
      <dsp:txXfrm>
        <a:off x="3217857" y="284431"/>
        <a:ext cx="2133237" cy="568863"/>
      </dsp:txXfrm>
    </dsp:sp>
    <dsp:sp modelId="{73AA067C-3E94-413A-AC07-4975A8885B41}">
      <dsp:nvSpPr>
        <dsp:cNvPr id="0" name=""/>
        <dsp:cNvSpPr/>
      </dsp:nvSpPr>
      <dsp:spPr>
        <a:xfrm>
          <a:off x="1866807" y="853294"/>
          <a:ext cx="4835337" cy="48353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tx1"/>
              </a:solidFill>
            </a:rPr>
            <a:t>Le collectif Cœur de France</a:t>
          </a:r>
        </a:p>
      </dsp:txBody>
      <dsp:txXfrm>
        <a:off x="3241856" y="1131326"/>
        <a:ext cx="2085239" cy="556063"/>
      </dsp:txXfrm>
    </dsp:sp>
    <dsp:sp modelId="{C1D085B3-131D-4826-8485-C99DDF7B0E99}">
      <dsp:nvSpPr>
        <dsp:cNvPr id="0" name=""/>
        <dsp:cNvSpPr/>
      </dsp:nvSpPr>
      <dsp:spPr>
        <a:xfrm>
          <a:off x="2293454" y="1706589"/>
          <a:ext cx="3982042" cy="39820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tx1"/>
              </a:solidFill>
            </a:rPr>
            <a:t>Le Centre Régional d’Entrainement </a:t>
          </a:r>
        </a:p>
      </dsp:txBody>
      <dsp:txXfrm>
        <a:off x="3254122" y="1981350"/>
        <a:ext cx="2060706" cy="549521"/>
      </dsp:txXfrm>
    </dsp:sp>
    <dsp:sp modelId="{304417D4-267B-4DC1-93FF-427A99A34AC7}">
      <dsp:nvSpPr>
        <dsp:cNvPr id="0" name=""/>
        <dsp:cNvSpPr/>
      </dsp:nvSpPr>
      <dsp:spPr>
        <a:xfrm>
          <a:off x="2720102" y="2559884"/>
          <a:ext cx="3128747" cy="312874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tx1"/>
              </a:solidFill>
            </a:rPr>
            <a:t>Stage zone Centre Ouest</a:t>
          </a:r>
        </a:p>
      </dsp:txBody>
      <dsp:txXfrm>
        <a:off x="3439714" y="2841471"/>
        <a:ext cx="1689523" cy="563174"/>
      </dsp:txXfrm>
    </dsp:sp>
    <dsp:sp modelId="{3448EA3C-31A2-9B45-93E6-16081C377CEB}">
      <dsp:nvSpPr>
        <dsp:cNvPr id="0" name=""/>
        <dsp:cNvSpPr/>
      </dsp:nvSpPr>
      <dsp:spPr>
        <a:xfrm>
          <a:off x="3146749" y="3413179"/>
          <a:ext cx="2275452" cy="227545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>
              <a:solidFill>
                <a:schemeClr val="tx1"/>
              </a:solidFill>
            </a:rPr>
            <a:t>Athlètes IATE, équipe de France Jeunes et Pôles espoirs / France</a:t>
          </a:r>
          <a:endParaRPr lang="fr-FR" sz="1300" kern="1200" dirty="0"/>
        </a:p>
      </dsp:txBody>
      <dsp:txXfrm>
        <a:off x="3479981" y="3982042"/>
        <a:ext cx="1608988" cy="1137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F0257C-108E-413A-88C4-765A9E93794C}" type="datetimeFigureOut">
              <a:rPr lang="fr-FR" smtClean="0"/>
              <a:pPr/>
              <a:t>16/08/2022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547E09-1DEC-457B-9283-34D1DB8341B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Collectif Cœur de France </a:t>
            </a:r>
            <a:br>
              <a:rPr lang="fr-FR" dirty="0"/>
            </a:br>
            <a:r>
              <a:rPr lang="fr-FR" dirty="0"/>
              <a:t>saison 2023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Ligue du Centre Val de Loire de Triathlon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27584" y="2204864"/>
            <a:ext cx="748883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7200" dirty="0"/>
              <a:t>PROJET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AA686E-0515-6B4C-8FA7-381D95497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78879"/>
            <a:ext cx="2455664" cy="24556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350959208"/>
              </p:ext>
            </p:extLst>
          </p:nvPr>
        </p:nvGraphicFramePr>
        <p:xfrm>
          <a:off x="251520" y="692696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67544" y="26064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Schématique de la construction du projet jeunes d’accès aux Haut Niveau en Ligue du Centre Val de Loire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r-FR" sz="2600" dirty="0"/>
              <a:t>Les stages d’accès au Collectif Cœur de France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35059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Stage de détection: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Ouvert à l’ensemble des jeunes benjamin/minime licenciés en LR Centre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Ayant réalisé à minima 80 pts au class triathlon dans l’année passé pour les Be/Mi1, et 90 pts pour Be2/Mi2</a:t>
            </a:r>
          </a:p>
          <a:p>
            <a:pPr lvl="1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350899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Dates: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26 &amp; 27 novembre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21 &amp; 22 janvier</a:t>
            </a:r>
          </a:p>
          <a:p>
            <a:r>
              <a:rPr lang="fr-FR" dirty="0">
                <a:solidFill>
                  <a:schemeClr val="tx1"/>
                </a:solidFill>
              </a:rPr>
              <a:t>Lieu: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CRJS Aubigny sur Nère</a:t>
            </a:r>
          </a:p>
          <a:p>
            <a:r>
              <a:rPr lang="fr-FR" dirty="0">
                <a:solidFill>
                  <a:schemeClr val="tx1"/>
                </a:solidFill>
              </a:rPr>
              <a:t>Effectif :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25 à 30 jeunes</a:t>
            </a:r>
          </a:p>
          <a:p>
            <a:pPr lvl="1"/>
            <a:endParaRPr lang="fr-FR" dirty="0">
              <a:solidFill>
                <a:schemeClr val="tx1"/>
              </a:solidFill>
            </a:endParaRPr>
          </a:p>
          <a:p>
            <a:pPr lvl="1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5085184"/>
            <a:ext cx="8208912" cy="12003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OBJECTIF SPORTIF DE CES JEUNES:</a:t>
            </a:r>
          </a:p>
          <a:p>
            <a:r>
              <a:rPr lang="fr-FR" dirty="0">
                <a:solidFill>
                  <a:schemeClr val="tx1"/>
                </a:solidFill>
              </a:rPr>
              <a:t>	- Participation au Challenge Jeunes Compétition de la Ligue, et au Challenge National Jeunes, 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- Perspective d’intégration du Centre Régional d’Entrainement,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stages du Collectif Cœur de France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86808" cy="350594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Stage de perfectionnement Be/Mi: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Sur sélection à l’issu des stages précédents,  compétitions et class tri.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Potentiel physique et surtout investissement personnel seront de rigueur!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716016" y="1216152"/>
            <a:ext cx="3957830" cy="350899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fr-FR" dirty="0">
                <a:solidFill>
                  <a:schemeClr val="tx1"/>
                </a:solidFill>
              </a:rPr>
              <a:t>Dates: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23 au 26 octobre (benjamin / minime)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19 au 22 février (minime)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23 au 25 février (benjamin)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26 au 28 avril (benjamin / minime)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5 au 8 juillet (benjamin/minime)</a:t>
            </a:r>
          </a:p>
          <a:p>
            <a:r>
              <a:rPr lang="fr-FR" dirty="0">
                <a:solidFill>
                  <a:schemeClr val="tx1"/>
                </a:solidFill>
              </a:rPr>
              <a:t>Lieu: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Vendôme où Aubigny sur Nère</a:t>
            </a:r>
          </a:p>
          <a:p>
            <a:r>
              <a:rPr lang="fr-FR" dirty="0">
                <a:solidFill>
                  <a:schemeClr val="tx1"/>
                </a:solidFill>
              </a:rPr>
              <a:t>Effectif :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12 à 16 jeunes</a:t>
            </a:r>
          </a:p>
          <a:p>
            <a:pPr lvl="1"/>
            <a:endParaRPr lang="fr-FR" dirty="0">
              <a:solidFill>
                <a:schemeClr val="tx1"/>
              </a:solidFill>
            </a:endParaRPr>
          </a:p>
          <a:p>
            <a:pPr lvl="1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5085184"/>
            <a:ext cx="8208912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OBJECTIF SPORTIF DE CES JEUNES:</a:t>
            </a:r>
          </a:p>
          <a:p>
            <a:r>
              <a:rPr lang="fr-FR" dirty="0">
                <a:solidFill>
                  <a:schemeClr val="tx1"/>
                </a:solidFill>
              </a:rPr>
              <a:t>	- obligation de participation au Challenge Jeunes Compétition de la Ligue, et au Challenge National Jeunes, 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- Projet d’intégration du Centre Régional d’Entrainement,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Les stages du Collectif Cœur de France et Centre Régional d’Entrainement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86808" cy="350594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fr-FR" dirty="0">
                <a:solidFill>
                  <a:schemeClr val="tx1"/>
                </a:solidFill>
              </a:rPr>
              <a:t>Stage d’entrainement: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Pour les athlètes du CRE d’Orléans,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Pour les athlètes Cadet / Junior à potentiel national non résident du CRE, 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Pour des athlètes Mi/Ca souhaitant intégrer le CRE en septembre prochain,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716016" y="1216152"/>
            <a:ext cx="3957830" cy="350899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fr-FR" dirty="0">
                <a:solidFill>
                  <a:schemeClr val="tx1"/>
                </a:solidFill>
              </a:rPr>
              <a:t>Dates: </a:t>
            </a:r>
          </a:p>
          <a:p>
            <a:pPr lvl="1"/>
            <a:r>
              <a:rPr lang="fr-FR" sz="2200" dirty="0">
                <a:solidFill>
                  <a:schemeClr val="tx1"/>
                </a:solidFill>
              </a:rPr>
              <a:t>25 au 27 novembre - Aubigny</a:t>
            </a:r>
          </a:p>
          <a:p>
            <a:pPr lvl="1"/>
            <a:r>
              <a:rPr lang="fr-FR" sz="2200" dirty="0">
                <a:solidFill>
                  <a:schemeClr val="tx1"/>
                </a:solidFill>
              </a:rPr>
              <a:t>20 au 22 janvier – Aubigny</a:t>
            </a:r>
          </a:p>
          <a:p>
            <a:pPr lvl="1"/>
            <a:r>
              <a:rPr lang="fr-FR" sz="2200" dirty="0">
                <a:solidFill>
                  <a:schemeClr val="tx1"/>
                </a:solidFill>
              </a:rPr>
              <a:t>19 au 25 février - Vendôme</a:t>
            </a:r>
          </a:p>
          <a:p>
            <a:pPr lvl="1"/>
            <a:r>
              <a:rPr lang="fr-FR" sz="2200" dirty="0">
                <a:solidFill>
                  <a:schemeClr val="tx1"/>
                </a:solidFill>
              </a:rPr>
              <a:t>17 au 19 mars – Aubigny</a:t>
            </a:r>
          </a:p>
          <a:p>
            <a:pPr lvl="1"/>
            <a:r>
              <a:rPr lang="fr-FR" sz="2200" dirty="0">
                <a:solidFill>
                  <a:schemeClr val="tx1"/>
                </a:solidFill>
              </a:rPr>
              <a:t>16 au 23 avril – Aix les Bains</a:t>
            </a:r>
          </a:p>
          <a:p>
            <a:pPr lvl="1"/>
            <a:r>
              <a:rPr lang="fr-FR" sz="2200" dirty="0">
                <a:solidFill>
                  <a:schemeClr val="tx1"/>
                </a:solidFill>
              </a:rPr>
              <a:t>3 au 8 juillet - Vendôme</a:t>
            </a:r>
          </a:p>
          <a:p>
            <a:r>
              <a:rPr lang="fr-FR" dirty="0">
                <a:solidFill>
                  <a:schemeClr val="tx1"/>
                </a:solidFill>
              </a:rPr>
              <a:t>Effectif :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10 à 20 jeunes</a:t>
            </a:r>
          </a:p>
          <a:p>
            <a:pPr lvl="1"/>
            <a:endParaRPr lang="fr-FR" dirty="0">
              <a:solidFill>
                <a:schemeClr val="tx1"/>
              </a:solidFill>
            </a:endParaRPr>
          </a:p>
          <a:p>
            <a:pPr lvl="1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5085184"/>
            <a:ext cx="8208912" cy="147732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OBJECTIF SPORTIF DE CES JEUNES:</a:t>
            </a:r>
          </a:p>
          <a:p>
            <a:r>
              <a:rPr lang="fr-FR" dirty="0">
                <a:solidFill>
                  <a:schemeClr val="tx1"/>
                </a:solidFill>
              </a:rPr>
              <a:t>	- obligation de participation au Challenge Jeunes Compétition de la Ligue, et au Challenge National Jeunes, </a:t>
            </a:r>
          </a:p>
          <a:p>
            <a:pPr lvl="2"/>
            <a:r>
              <a:rPr lang="fr-FR" dirty="0">
                <a:solidFill>
                  <a:schemeClr val="tx1"/>
                </a:solidFill>
              </a:rPr>
              <a:t>- Résident du Centre Régional d’Entrainement, ou postulant à l’entrée, et athlète à potentiel national,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Le stage zone Centre-Ouest </a:t>
            </a:r>
            <a:br>
              <a:rPr lang="fr-FR" dirty="0"/>
            </a:br>
            <a:r>
              <a:rPr lang="fr-FR" sz="2200" dirty="0"/>
              <a:t>(Ligue Pays de Loire – Bretagne – Normandie – Centre VDL)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86808" cy="350594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Stage d’entrainement: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Pour les athlètes du CRE d’Orléans,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Pour les athlètes Minime / Cadet / Junior à potentiel national non résident du CRE,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716016" y="1216152"/>
            <a:ext cx="3957830" cy="350899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Dates: </a:t>
            </a:r>
          </a:p>
          <a:p>
            <a:pPr lvl="1"/>
            <a:r>
              <a:rPr lang="fr-FR" sz="2200" dirty="0">
                <a:solidFill>
                  <a:schemeClr val="tx1"/>
                </a:solidFill>
              </a:rPr>
              <a:t>19 au 25 février – non défini</a:t>
            </a:r>
          </a:p>
          <a:p>
            <a:r>
              <a:rPr lang="fr-FR" dirty="0">
                <a:solidFill>
                  <a:schemeClr val="tx1"/>
                </a:solidFill>
              </a:rPr>
              <a:t>Effectif :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16 à 20 jeunes</a:t>
            </a:r>
          </a:p>
          <a:p>
            <a:pPr lvl="1"/>
            <a:endParaRPr lang="fr-FR" dirty="0">
              <a:solidFill>
                <a:schemeClr val="tx1"/>
              </a:solidFill>
            </a:endParaRPr>
          </a:p>
          <a:p>
            <a:pPr lvl="1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5085184"/>
            <a:ext cx="8208912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OBJECTIF SPORTIF DE CES JEUNES:</a:t>
            </a:r>
          </a:p>
          <a:p>
            <a:r>
              <a:rPr lang="fr-FR" dirty="0">
                <a:solidFill>
                  <a:schemeClr val="tx1"/>
                </a:solidFill>
              </a:rPr>
              <a:t>	- obligation de participation au Challenge Jeunes Compétition de la Ligue, et au Challenge National Jeunes, </a:t>
            </a:r>
          </a:p>
        </p:txBody>
      </p:sp>
    </p:spTree>
    <p:extLst>
      <p:ext uri="{BB962C8B-B14F-4D97-AF65-F5344CB8AC3E}">
        <p14:creationId xmlns:p14="http://schemas.microsoft.com/office/powerpoint/2010/main" val="110958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/>
              <a:t>Challenge Jeunes Compétitions :</a:t>
            </a:r>
          </a:p>
          <a:p>
            <a:pPr lvl="1"/>
            <a:r>
              <a:rPr lang="fr-FR" dirty="0"/>
              <a:t>05/03 Class Triathlon </a:t>
            </a:r>
          </a:p>
          <a:p>
            <a:pPr lvl="1"/>
            <a:r>
              <a:rPr lang="fr-FR" dirty="0"/>
              <a:t>26/03 Ch. régional de </a:t>
            </a:r>
            <a:r>
              <a:rPr lang="fr-FR" dirty="0" err="1"/>
              <a:t>Duathlon</a:t>
            </a:r>
            <a:endParaRPr lang="fr-FR" dirty="0"/>
          </a:p>
          <a:p>
            <a:pPr lvl="1"/>
            <a:r>
              <a:rPr lang="fr-FR" dirty="0"/>
              <a:t>20 où 21 Mai ½ finale Ch. de Fr. de triathlon</a:t>
            </a:r>
          </a:p>
          <a:p>
            <a:pPr lvl="1"/>
            <a:r>
              <a:rPr lang="fr-FR" dirty="0"/>
              <a:t> 1</a:t>
            </a:r>
            <a:r>
              <a:rPr lang="fr-FR" baseline="30000" dirty="0"/>
              <a:t>er</a:t>
            </a:r>
            <a:r>
              <a:rPr lang="fr-FR" dirty="0"/>
              <a:t> juillet Ch. régional d’</a:t>
            </a:r>
            <a:r>
              <a:rPr lang="fr-FR" dirty="0" err="1"/>
              <a:t>Aquathlon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r-FR" dirty="0"/>
              <a:t>Challenge National Jeunes:</a:t>
            </a:r>
          </a:p>
          <a:p>
            <a:pPr lvl="1"/>
            <a:r>
              <a:rPr lang="fr-FR" dirty="0"/>
              <a:t>9 avril Ch. de Fr. de duathlon</a:t>
            </a:r>
          </a:p>
          <a:p>
            <a:pPr lvl="1"/>
            <a:r>
              <a:rPr lang="fr-FR" dirty="0"/>
              <a:t>20 où 21 Mai ½ finale Ch. de Fr. de triathlon </a:t>
            </a:r>
          </a:p>
          <a:p>
            <a:pPr lvl="1"/>
            <a:r>
              <a:rPr lang="fr-FR" dirty="0"/>
              <a:t>4 juin Ch. de Fr. de triathlon </a:t>
            </a:r>
          </a:p>
          <a:p>
            <a:pPr lvl="1"/>
            <a:r>
              <a:rPr lang="fr-FR" dirty="0"/>
              <a:t>15 juillet Ch. de Fr. d’</a:t>
            </a:r>
            <a:r>
              <a:rPr lang="fr-FR" dirty="0" err="1"/>
              <a:t>Aquathlon</a:t>
            </a:r>
            <a:endParaRPr lang="fr-FR" dirty="0"/>
          </a:p>
          <a:p>
            <a:pPr lvl="1"/>
            <a:r>
              <a:rPr lang="fr-FR" dirty="0"/>
              <a:t>16 juillet Ch. de Fr. des Ligues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F59C40-49DE-F348-9BF9-4C7AFD23668C}"/>
              </a:ext>
            </a:extLst>
          </p:cNvPr>
          <p:cNvSpPr txBox="1"/>
          <p:nvPr/>
        </p:nvSpPr>
        <p:spPr>
          <a:xfrm>
            <a:off x="611560" y="642644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 ATTENTION : dates et lieux sous réserve de confirmation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319</TotalTime>
  <Words>611</Words>
  <Application>Microsoft Macintosh PowerPoint</Application>
  <PresentationFormat>Affichage à l'écran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Bookman Old Style</vt:lpstr>
      <vt:lpstr>Gill Sans MT</vt:lpstr>
      <vt:lpstr>Wingdings</vt:lpstr>
      <vt:lpstr>Wingdings 3</vt:lpstr>
      <vt:lpstr>Origine</vt:lpstr>
      <vt:lpstr>Collectif Cœur de France  saison 2023 </vt:lpstr>
      <vt:lpstr>Présentation PowerPoint</vt:lpstr>
      <vt:lpstr>Les stages d’accès au Collectif Cœur de France</vt:lpstr>
      <vt:lpstr>Les stages du Collectif Cœur de France</vt:lpstr>
      <vt:lpstr>Les stages du Collectif Cœur de France et Centre Régional d’Entrainement</vt:lpstr>
      <vt:lpstr>Le stage zone Centre-Ouest  (Ligue Pays de Loire – Bretagne – Normandie – Centre VDL)</vt:lpstr>
      <vt:lpstr>Les objectifs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Collectif Cœur de France  saison 2018</dc:title>
  <dc:creator>Mathieu Badelier</dc:creator>
  <cp:lastModifiedBy>Mathieu Badelier</cp:lastModifiedBy>
  <cp:revision>26</cp:revision>
  <dcterms:created xsi:type="dcterms:W3CDTF">2017-11-14T15:10:17Z</dcterms:created>
  <dcterms:modified xsi:type="dcterms:W3CDTF">2022-08-16T09:03:30Z</dcterms:modified>
</cp:coreProperties>
</file>