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005EB185-C0C1-4520-A1EE-F4A9FB899097}" type="datetimeFigureOut">
              <a:rPr lang="fr-FR" smtClean="0"/>
              <a:pPr/>
              <a:t>06/09/2022</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D6B898A6-1A7C-455D-B206-C794919C665D}" type="slidenum">
              <a:rPr lang="fr-FR" smtClean="0"/>
              <a:pPr/>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B898A6-1A7C-455D-B206-C794919C665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B898A6-1A7C-455D-B206-C794919C665D}"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B898A6-1A7C-455D-B206-C794919C665D}" type="slidenum">
              <a:rPr lang="fr-FR" smtClean="0"/>
              <a:pPr/>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005EB185-C0C1-4520-A1EE-F4A9FB899097}" type="datetimeFigureOut">
              <a:rPr lang="fr-FR" smtClean="0"/>
              <a:pPr/>
              <a:t>06/09/2022</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D6B898A6-1A7C-455D-B206-C794919C665D}"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B898A6-1A7C-455D-B206-C794919C665D}"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6B898A6-1A7C-455D-B206-C794919C665D}"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6B898A6-1A7C-455D-B206-C794919C665D}"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B898A6-1A7C-455D-B206-C794919C665D}"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B898A6-1A7C-455D-B206-C794919C665D}"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005EB185-C0C1-4520-A1EE-F4A9FB899097}" type="datetimeFigureOut">
              <a:rPr lang="fr-FR" smtClean="0"/>
              <a:pPr/>
              <a:t>06/09/2022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B898A6-1A7C-455D-B206-C794919C665D}"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05EB185-C0C1-4520-A1EE-F4A9FB899097}" type="datetimeFigureOut">
              <a:rPr lang="fr-FR" smtClean="0"/>
              <a:pPr/>
              <a:t>06/09/2022</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6B898A6-1A7C-455D-B206-C794919C665D}" type="slidenum">
              <a:rPr lang="fr-FR" smtClean="0"/>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dirty="0"/>
              <a:t>CHALLENGE JEUNES COMPETITION</a:t>
            </a:r>
          </a:p>
        </p:txBody>
      </p:sp>
      <p:sp>
        <p:nvSpPr>
          <p:cNvPr id="3" name="Sous-titre 2"/>
          <p:cNvSpPr>
            <a:spLocks noGrp="1"/>
          </p:cNvSpPr>
          <p:nvPr>
            <p:ph type="subTitle" idx="1"/>
          </p:nvPr>
        </p:nvSpPr>
        <p:spPr/>
        <p:txBody>
          <a:bodyPr/>
          <a:lstStyle/>
          <a:p>
            <a:pPr algn="ctr"/>
            <a:r>
              <a:rPr lang="fr-FR" dirty="0"/>
              <a:t>Règlement sportif - Saison 2023</a:t>
            </a:r>
          </a:p>
        </p:txBody>
      </p:sp>
      <p:pic>
        <p:nvPicPr>
          <p:cNvPr id="5" name="Image 4" descr="CJLDC.jpg"/>
          <p:cNvPicPr/>
          <p:nvPr/>
        </p:nvPicPr>
        <p:blipFill>
          <a:blip r:embed="rId2" cstate="print"/>
          <a:stretch>
            <a:fillRect/>
          </a:stretch>
        </p:blipFill>
        <p:spPr>
          <a:xfrm>
            <a:off x="5004048" y="260648"/>
            <a:ext cx="3168352" cy="3168352"/>
          </a:xfrm>
          <a:prstGeom prst="rect">
            <a:avLst/>
          </a:prstGeom>
          <a:ln>
            <a:noFill/>
          </a:ln>
          <a:effectLst>
            <a:outerShdw blurRad="292100" dist="139700" dir="2700000" algn="tl" rotWithShape="0">
              <a:srgbClr val="333333">
                <a:alpha val="65000"/>
              </a:srgbClr>
            </a:outerShdw>
          </a:effectLst>
        </p:spPr>
      </p:pic>
      <p:pic>
        <p:nvPicPr>
          <p:cNvPr id="6" name="Image 5" descr="LR CVL2019_LOGO.jpg"/>
          <p:cNvPicPr>
            <a:picLocks noChangeAspect="1"/>
          </p:cNvPicPr>
          <p:nvPr/>
        </p:nvPicPr>
        <p:blipFill>
          <a:blip r:embed="rId3" cstate="print"/>
          <a:stretch>
            <a:fillRect/>
          </a:stretch>
        </p:blipFill>
        <p:spPr>
          <a:xfrm>
            <a:off x="971600" y="260648"/>
            <a:ext cx="3168352" cy="316835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PRESENTATION</a:t>
            </a:r>
            <a:br>
              <a:rPr lang="fr-FR" dirty="0"/>
            </a:br>
            <a:endParaRPr lang="fr-FR" dirty="0"/>
          </a:p>
        </p:txBody>
      </p:sp>
      <p:sp>
        <p:nvSpPr>
          <p:cNvPr id="3" name="Espace réservé du contenu 2"/>
          <p:cNvSpPr>
            <a:spLocks noGrp="1"/>
          </p:cNvSpPr>
          <p:nvPr>
            <p:ph sz="quarter" idx="1"/>
          </p:nvPr>
        </p:nvSpPr>
        <p:spPr/>
        <p:txBody>
          <a:bodyPr>
            <a:normAutofit fontScale="62500" lnSpcReduction="20000"/>
          </a:bodyPr>
          <a:lstStyle/>
          <a:p>
            <a:pPr algn="just"/>
            <a:r>
              <a:rPr lang="fr-FR" dirty="0"/>
              <a:t>Pour la 3</a:t>
            </a:r>
            <a:r>
              <a:rPr lang="fr-FR" baseline="30000" dirty="0"/>
              <a:t>ème</a:t>
            </a:r>
            <a:r>
              <a:rPr lang="fr-FR" dirty="0"/>
              <a:t> année la Ligue du Centre Val de Loire de Triathlon met en place un Challenge Jeunes Compétition sur son territoire. Celui de la saison sportive 2023 se déroulera sur la période du 1er janvier 2023 au 8 juillet 2023. </a:t>
            </a:r>
          </a:p>
          <a:p>
            <a:pPr algn="just"/>
            <a:endParaRPr lang="fr-FR" dirty="0"/>
          </a:p>
          <a:p>
            <a:pPr algn="just"/>
            <a:r>
              <a:rPr lang="fr-FR" dirty="0"/>
              <a:t>Le C.J.C. 2023 est constitué de 5 étapes maximum réparties en : Class Triathlon, duathlon, </a:t>
            </a:r>
            <a:r>
              <a:rPr lang="fr-FR" dirty="0" err="1"/>
              <a:t>aquathlon</a:t>
            </a:r>
            <a:r>
              <a:rPr lang="fr-FR" dirty="0"/>
              <a:t>, et triathlon. Les classements du Challenge sont effectués sur un nombre préalablement déterminé des meilleurs résultats. </a:t>
            </a:r>
          </a:p>
          <a:p>
            <a:pPr algn="just"/>
            <a:endParaRPr lang="fr-FR" dirty="0"/>
          </a:p>
          <a:p>
            <a:pPr algn="just"/>
            <a:r>
              <a:rPr lang="fr-FR" dirty="0"/>
              <a:t>Parallèlement au classement individuel, un classement club est mis en place; il est calculé sur le cumul du nombre de représentants d’un club et de leurs résultats. </a:t>
            </a:r>
          </a:p>
          <a:p>
            <a:pPr algn="just">
              <a:buNone/>
            </a:pPr>
            <a:endParaRPr lang="fr-FR" dirty="0"/>
          </a:p>
          <a:p>
            <a:pPr algn="just"/>
            <a:r>
              <a:rPr lang="fr-FR" dirty="0"/>
              <a:t>Il est important de rappeler que ce Challenge a pour objectifs de donner des repères de compétitions pour les jeunes de catégories benjamin – minime – cadet – junior</a:t>
            </a:r>
          </a:p>
          <a:p>
            <a:pPr algn="just"/>
            <a:endParaRPr lang="fr-FR" dirty="0"/>
          </a:p>
          <a:p>
            <a:pPr algn="just"/>
            <a:r>
              <a:rPr lang="fr-FR" dirty="0"/>
              <a:t>À noter que si le C.J.C. doit connaître un intérêt croissant et que ses étapes sont devenues des rendez-vous incontournables pour ces jeunes, c'est grâce aux clubs, à leurs dirigeants et animateurs souvent bénévoles - aux parents disciplinés qui jouent bien le jeu et aux organisateurs qui ont compris que le respect de l'athlète et la qualité de l'organisation conforme à un cahier des charges rigoureux. sont les garants de la pérennisation de notre Challenge et de son succès.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descr="RÃ©sultat de recherche d'images pour &quot;carte rÃ©gion centre avec dÃ©partements&quot;"/>
          <p:cNvPicPr>
            <a:picLocks noChangeAspect="1" noChangeArrowheads="1"/>
          </p:cNvPicPr>
          <p:nvPr/>
        </p:nvPicPr>
        <p:blipFill>
          <a:blip r:embed="rId2" cstate="print"/>
          <a:srcRect/>
          <a:stretch>
            <a:fillRect/>
          </a:stretch>
        </p:blipFill>
        <p:spPr bwMode="auto">
          <a:xfrm>
            <a:off x="3059832" y="1628800"/>
            <a:ext cx="3528392" cy="3864500"/>
          </a:xfrm>
          <a:prstGeom prst="rect">
            <a:avLst/>
          </a:prstGeom>
          <a:noFill/>
        </p:spPr>
      </p:pic>
      <p:sp>
        <p:nvSpPr>
          <p:cNvPr id="4" name="Espace réservé du contenu 3"/>
          <p:cNvSpPr>
            <a:spLocks noGrp="1"/>
          </p:cNvSpPr>
          <p:nvPr>
            <p:ph sz="quarter" idx="1"/>
          </p:nvPr>
        </p:nvSpPr>
        <p:spPr>
          <a:xfrm>
            <a:off x="457200" y="1219200"/>
            <a:ext cx="8229600" cy="5450160"/>
          </a:xfrm>
        </p:spPr>
        <p:txBody>
          <a:bodyPr>
            <a:normAutofit/>
          </a:bodyPr>
          <a:lstStyle/>
          <a:p>
            <a:pPr marL="0" indent="0" fontAlgn="base">
              <a:spcBef>
                <a:spcPct val="0"/>
              </a:spcBef>
              <a:spcAft>
                <a:spcPct val="0"/>
              </a:spcAft>
              <a:buClrTx/>
              <a:buSzTx/>
            </a:pPr>
            <a:r>
              <a:rPr lang="fr-FR" sz="1600" dirty="0">
                <a:solidFill>
                  <a:srgbClr val="000000"/>
                </a:solidFill>
                <a:ea typeface="Calibri" pitchFamily="34" charset="0"/>
                <a:cs typeface="Comic Sans MS" pitchFamily="66" charset="0"/>
              </a:rPr>
              <a:t> Le Challenge Jeunes Compétition est un challenge organisé sur le territoire de la Région Centre pour la saison sportive 2023.</a:t>
            </a:r>
          </a:p>
          <a:p>
            <a:pPr marL="0" indent="0" fontAlgn="base">
              <a:spcBef>
                <a:spcPct val="0"/>
              </a:spcBef>
              <a:spcAft>
                <a:spcPct val="0"/>
              </a:spcAft>
              <a:buClrTx/>
              <a:buSzTx/>
            </a:pPr>
            <a:r>
              <a:rPr lang="fr-FR" sz="1600" dirty="0">
                <a:solidFill>
                  <a:srgbClr val="000000"/>
                </a:solidFill>
                <a:ea typeface="Calibri" pitchFamily="34" charset="0"/>
                <a:cs typeface="Comic Sans MS" pitchFamily="66" charset="0"/>
              </a:rPr>
              <a:t>  Nombre d’épreuves : </a:t>
            </a:r>
            <a:r>
              <a:rPr lang="fr-FR" sz="1600" dirty="0">
                <a:cs typeface="Arial" pitchFamily="34" charset="0"/>
              </a:rPr>
              <a:t>5 </a:t>
            </a:r>
            <a:r>
              <a:rPr lang="fr-FR" sz="1600" dirty="0">
                <a:solidFill>
                  <a:srgbClr val="000000"/>
                </a:solidFill>
                <a:ea typeface="Calibri" pitchFamily="34" charset="0"/>
                <a:cs typeface="Comic Sans MS" pitchFamily="66" charset="0"/>
              </a:rPr>
              <a:t>épreuves maximum.  </a:t>
            </a:r>
            <a:endParaRPr lang="fr-FR" sz="1600" dirty="0">
              <a:cs typeface="Arial" pitchFamily="34" charset="0"/>
            </a:endParaRPr>
          </a:p>
          <a:p>
            <a:pPr marL="0" indent="0" eaLnBrk="0" fontAlgn="base" hangingPunct="0">
              <a:spcBef>
                <a:spcPct val="0"/>
              </a:spcBef>
              <a:spcAft>
                <a:spcPct val="0"/>
              </a:spcAft>
              <a:buClrTx/>
              <a:buSzTx/>
            </a:pPr>
            <a:r>
              <a:rPr lang="fr-FR" sz="1600" dirty="0">
                <a:ea typeface="Calibri" pitchFamily="34" charset="0"/>
                <a:cs typeface="Calibri" pitchFamily="34" charset="0"/>
              </a:rPr>
              <a:t> Types d’épreuves:</a:t>
            </a:r>
          </a:p>
          <a:p>
            <a:pPr marL="0" indent="0" eaLnBrk="0" fontAlgn="base" hangingPunct="0">
              <a:spcBef>
                <a:spcPct val="0"/>
              </a:spcBef>
              <a:spcAft>
                <a:spcPct val="0"/>
              </a:spcAft>
              <a:buClrTx/>
              <a:buSzTx/>
            </a:pPr>
            <a:endParaRPr lang="fr-FR" sz="1600" dirty="0">
              <a:ea typeface="Times New Roman" pitchFamily="18" charset="0"/>
              <a:cs typeface="Calibri" pitchFamily="34" charset="0"/>
            </a:endParaRPr>
          </a:p>
          <a:p>
            <a:pPr marL="0" indent="0" eaLnBrk="0" fontAlgn="base" hangingPunct="0">
              <a:spcBef>
                <a:spcPct val="0"/>
              </a:spcBef>
              <a:spcAft>
                <a:spcPct val="0"/>
              </a:spcAft>
              <a:buClrTx/>
              <a:buSzTx/>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lvl="0" indent="0" algn="just" eaLnBrk="0" fontAlgn="base" hangingPunct="0">
              <a:spcBef>
                <a:spcPct val="0"/>
              </a:spcBef>
              <a:spcAft>
                <a:spcPct val="0"/>
              </a:spcAft>
              <a:buClrTx/>
              <a:buSzTx/>
              <a:buNone/>
            </a:pPr>
            <a:endParaRPr lang="fr-FR" sz="1600" dirty="0">
              <a:ea typeface="Times New Roman" pitchFamily="18" charset="0"/>
              <a:cs typeface="Calibri" pitchFamily="34" charset="0"/>
            </a:endParaRPr>
          </a:p>
          <a:p>
            <a:pPr marL="0" indent="0" algn="just" eaLnBrk="0" fontAlgn="base" hangingPunct="0">
              <a:spcBef>
                <a:spcPct val="0"/>
              </a:spcBef>
              <a:spcAft>
                <a:spcPct val="0"/>
              </a:spcAft>
              <a:buClrTx/>
              <a:buSzTx/>
            </a:pPr>
            <a:r>
              <a:rPr lang="fr-FR" sz="1600" dirty="0">
                <a:ea typeface="Times New Roman" pitchFamily="18" charset="0"/>
                <a:cs typeface="Calibri" pitchFamily="34" charset="0"/>
              </a:rPr>
              <a:t>Catégories concernées :</a:t>
            </a:r>
            <a:endParaRPr lang="fr-FR" sz="1600" dirty="0">
              <a:cs typeface="Arial" pitchFamily="34" charset="0"/>
            </a:endParaRPr>
          </a:p>
          <a:p>
            <a:pPr marL="274320" lvl="1" indent="0" eaLnBrk="0" fontAlgn="base" hangingPunct="0">
              <a:spcBef>
                <a:spcPct val="0"/>
              </a:spcBef>
              <a:spcAft>
                <a:spcPct val="0"/>
              </a:spcAft>
              <a:buClrTx/>
              <a:buSzTx/>
              <a:buFont typeface="Wingdings" pitchFamily="2" charset="2"/>
              <a:buChar char="Ø"/>
            </a:pPr>
            <a:r>
              <a:rPr lang="fr-FR" sz="1600" dirty="0">
                <a:ea typeface="Times New Roman" pitchFamily="18" charset="0"/>
                <a:cs typeface="Calibri" pitchFamily="34" charset="0"/>
              </a:rPr>
              <a:t>Les filles et garçons, licenciés à la F.F TRI, des catégories benjamins à juniors. </a:t>
            </a:r>
            <a:endParaRPr lang="fr-FR" sz="1600" dirty="0">
              <a:cs typeface="Arial" pitchFamily="34" charset="0"/>
            </a:endParaRPr>
          </a:p>
          <a:p>
            <a:pPr marL="274320" lvl="1" indent="0" eaLnBrk="0" fontAlgn="base" hangingPunct="0">
              <a:spcBef>
                <a:spcPct val="0"/>
              </a:spcBef>
              <a:spcAft>
                <a:spcPct val="0"/>
              </a:spcAft>
              <a:buClrTx/>
              <a:buSzTx/>
              <a:buFont typeface="Wingdings" pitchFamily="2" charset="2"/>
              <a:buChar char="Ø"/>
            </a:pPr>
            <a:r>
              <a:rPr lang="fr-FR" sz="1600" dirty="0">
                <a:ea typeface="Calibri" pitchFamily="34" charset="0"/>
                <a:cs typeface="Calibri" pitchFamily="34" charset="0"/>
              </a:rPr>
              <a:t>Les jeunes licenciés hors Ligue du Centre, et les non-licenciés ne sont pas comptabilisés dans le classement du Challenge Jeunes Compétition.</a:t>
            </a:r>
            <a:r>
              <a:rPr lang="fr-FR" sz="1600" dirty="0">
                <a:cs typeface="Arial" pitchFamily="34" charset="0"/>
              </a:rPr>
              <a:t> </a:t>
            </a:r>
            <a:endParaRPr lang="fr-FR" sz="1600" dirty="0"/>
          </a:p>
        </p:txBody>
      </p:sp>
      <p:pic>
        <p:nvPicPr>
          <p:cNvPr id="1027" name="Picture 3" descr="RÃ©sultat de recherche d'images pour &quot;aquathlon logo&quot;"/>
          <p:cNvPicPr>
            <a:picLocks noChangeAspect="1" noChangeArrowheads="1"/>
          </p:cNvPicPr>
          <p:nvPr/>
        </p:nvPicPr>
        <p:blipFill>
          <a:blip r:embed="rId3" cstate="print"/>
          <a:srcRect t="13636" b="18182"/>
          <a:stretch>
            <a:fillRect/>
          </a:stretch>
        </p:blipFill>
        <p:spPr bwMode="auto">
          <a:xfrm>
            <a:off x="1043608" y="2348880"/>
            <a:ext cx="1584176" cy="1080120"/>
          </a:xfrm>
          <a:prstGeom prst="rect">
            <a:avLst/>
          </a:prstGeom>
          <a:noFill/>
          <a:effectLst>
            <a:reflection blurRad="6350" stA="50000" endA="300" endPos="90000" dir="5400000" sy="-100000" algn="bl" rotWithShape="0"/>
          </a:effectLst>
        </p:spPr>
      </p:pic>
      <p:sp>
        <p:nvSpPr>
          <p:cNvPr id="2" name="Titre 1"/>
          <p:cNvSpPr>
            <a:spLocks noGrp="1"/>
          </p:cNvSpPr>
          <p:nvPr>
            <p:ph type="title"/>
          </p:nvPr>
        </p:nvSpPr>
        <p:spPr/>
        <p:txBody>
          <a:bodyPr/>
          <a:lstStyle/>
          <a:p>
            <a:r>
              <a:rPr lang="fr-FR" dirty="0"/>
              <a:t>Les épreuves</a:t>
            </a:r>
          </a:p>
        </p:txBody>
      </p:sp>
      <p:pic>
        <p:nvPicPr>
          <p:cNvPr id="1029" name="Picture 5" descr="RÃ©sultat de recherche d'images pour &quot;aquathlon logo&quot;"/>
          <p:cNvPicPr>
            <a:picLocks noChangeAspect="1" noChangeArrowheads="1"/>
          </p:cNvPicPr>
          <p:nvPr/>
        </p:nvPicPr>
        <p:blipFill>
          <a:blip r:embed="rId4" cstate="print"/>
          <a:srcRect/>
          <a:stretch>
            <a:fillRect/>
          </a:stretch>
        </p:blipFill>
        <p:spPr bwMode="auto">
          <a:xfrm>
            <a:off x="6948264" y="1700808"/>
            <a:ext cx="1728192" cy="876530"/>
          </a:xfrm>
          <a:prstGeom prst="rect">
            <a:avLst/>
          </a:prstGeom>
          <a:noFill/>
          <a:effectLst>
            <a:reflection blurRad="6350" stA="50000" endA="300" endPos="90000" dir="5400000" sy="-100000" algn="bl" rotWithShape="0"/>
          </a:effectLst>
        </p:spPr>
      </p:pic>
      <p:pic>
        <p:nvPicPr>
          <p:cNvPr id="1031" name="Picture 7" descr="RÃ©sultat de recherche d'images pour &quot;duathlon logo&quot;"/>
          <p:cNvPicPr>
            <a:picLocks noChangeAspect="1" noChangeArrowheads="1"/>
          </p:cNvPicPr>
          <p:nvPr/>
        </p:nvPicPr>
        <p:blipFill>
          <a:blip r:embed="rId5" cstate="print"/>
          <a:srcRect/>
          <a:stretch>
            <a:fillRect/>
          </a:stretch>
        </p:blipFill>
        <p:spPr bwMode="auto">
          <a:xfrm>
            <a:off x="1691680" y="4077072"/>
            <a:ext cx="1212174" cy="1002375"/>
          </a:xfrm>
          <a:prstGeom prst="rect">
            <a:avLst/>
          </a:prstGeom>
          <a:noFill/>
          <a:effectLst>
            <a:reflection blurRad="6350" stA="50000" endA="300" endPos="90000" dir="5400000" sy="-100000" algn="bl" rotWithShape="0"/>
          </a:effectLst>
        </p:spPr>
      </p:pic>
      <p:pic>
        <p:nvPicPr>
          <p:cNvPr id="1033" name="Picture 9" descr="RÃ©sultat de recherche d'images pour &quot;triathlon logo&quot;"/>
          <p:cNvPicPr>
            <a:picLocks noChangeAspect="1" noChangeArrowheads="1"/>
          </p:cNvPicPr>
          <p:nvPr/>
        </p:nvPicPr>
        <p:blipFill>
          <a:blip r:embed="rId6" cstate="print"/>
          <a:srcRect/>
          <a:stretch>
            <a:fillRect/>
          </a:stretch>
        </p:blipFill>
        <p:spPr bwMode="auto">
          <a:xfrm>
            <a:off x="6948264" y="4653136"/>
            <a:ext cx="1296144" cy="1086169"/>
          </a:xfrm>
          <a:prstGeom prst="rect">
            <a:avLst/>
          </a:prstGeom>
          <a:noFill/>
          <a:effectLst>
            <a:reflection blurRad="6350" stA="50000" endA="300" endPos="90000" dir="5400000" sy="-100000" algn="bl" rotWithShape="0"/>
          </a:effectLst>
        </p:spPr>
      </p:pic>
      <p:sp>
        <p:nvSpPr>
          <p:cNvPr id="11" name="Rectangle à coins arrondis 10"/>
          <p:cNvSpPr/>
          <p:nvPr/>
        </p:nvSpPr>
        <p:spPr>
          <a:xfrm rot="19212985">
            <a:off x="5061222" y="2344840"/>
            <a:ext cx="194421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Class Triathlon</a:t>
            </a:r>
          </a:p>
        </p:txBody>
      </p:sp>
      <p:sp>
        <p:nvSpPr>
          <p:cNvPr id="12" name="Rectangle à coins arrondis 11"/>
          <p:cNvSpPr/>
          <p:nvPr/>
        </p:nvSpPr>
        <p:spPr>
          <a:xfrm rot="913999">
            <a:off x="2866412" y="2740726"/>
            <a:ext cx="1944216"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err="1"/>
              <a:t>Aquathlon</a:t>
            </a:r>
            <a:endParaRPr lang="fr-FR" dirty="0"/>
          </a:p>
        </p:txBody>
      </p:sp>
      <p:sp>
        <p:nvSpPr>
          <p:cNvPr id="13" name="Rectangle à coins arrondis 12"/>
          <p:cNvSpPr/>
          <p:nvPr/>
        </p:nvSpPr>
        <p:spPr>
          <a:xfrm rot="19787253">
            <a:off x="3036491" y="4752924"/>
            <a:ext cx="1944216"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dirty="0" err="1"/>
              <a:t>Duathlon</a:t>
            </a:r>
            <a:endParaRPr lang="fr-FR" dirty="0"/>
          </a:p>
        </p:txBody>
      </p:sp>
      <p:sp>
        <p:nvSpPr>
          <p:cNvPr id="14" name="Rectangle à coins arrondis 13"/>
          <p:cNvSpPr/>
          <p:nvPr/>
        </p:nvSpPr>
        <p:spPr>
          <a:xfrm rot="1829342">
            <a:off x="5339276" y="4612432"/>
            <a:ext cx="1944216" cy="43204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Triathlon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calendrier</a:t>
            </a:r>
          </a:p>
        </p:txBody>
      </p:sp>
      <p:sp>
        <p:nvSpPr>
          <p:cNvPr id="3" name="Espace réservé du contenu 2"/>
          <p:cNvSpPr>
            <a:spLocks noGrp="1"/>
          </p:cNvSpPr>
          <p:nvPr>
            <p:ph sz="quarter" idx="1"/>
          </p:nvPr>
        </p:nvSpPr>
        <p:spPr>
          <a:xfrm>
            <a:off x="467544" y="1124744"/>
            <a:ext cx="8229600" cy="5450160"/>
          </a:xfrm>
        </p:spPr>
        <p:txBody>
          <a:bodyPr>
            <a:normAutofit lnSpcReduction="10000"/>
          </a:bodyPr>
          <a:lstStyle/>
          <a:p>
            <a:pPr algn="just"/>
            <a:r>
              <a:rPr lang="fr-FR" sz="1600" dirty="0"/>
              <a:t>Celui ci est piloté par la LR de Triathlon, et ce pour une bonne construction d’ensemble (épreuves nationales/épreuves régionales) et charge aux organisateurs de se positionner en fonction du calendrier proposé ci-dessous.</a:t>
            </a:r>
          </a:p>
          <a:p>
            <a:pPr algn="just"/>
            <a:r>
              <a:rPr lang="fr-FR" sz="1600" dirty="0"/>
              <a:t>Les épreuves doivent impérativement être séparées de 2 semaines entres 2 manches du circuit. </a:t>
            </a:r>
          </a:p>
          <a:p>
            <a:pPr algn="just"/>
            <a:endParaRPr lang="fr-FR" sz="1600" dirty="0"/>
          </a:p>
          <a:p>
            <a:pPr algn="just"/>
            <a:endParaRPr lang="fr-FR" sz="1600" dirty="0"/>
          </a:p>
          <a:p>
            <a:pPr algn="just"/>
            <a:endParaRPr lang="fr-FR" sz="1600" dirty="0"/>
          </a:p>
          <a:p>
            <a:pPr algn="just"/>
            <a:endParaRPr lang="fr-FR" sz="1600" dirty="0"/>
          </a:p>
          <a:p>
            <a:pPr algn="just"/>
            <a:endParaRPr lang="fr-FR" sz="1600" dirty="0"/>
          </a:p>
          <a:p>
            <a:pPr algn="just"/>
            <a:endParaRPr lang="fr-FR" sz="1600" dirty="0"/>
          </a:p>
          <a:p>
            <a:pPr algn="just"/>
            <a:endParaRPr lang="fr-FR" sz="1600" dirty="0"/>
          </a:p>
          <a:p>
            <a:pPr algn="just"/>
            <a:endParaRPr lang="fr-FR" sz="1600" dirty="0"/>
          </a:p>
          <a:p>
            <a:pPr algn="just">
              <a:buNone/>
            </a:pPr>
            <a:endParaRPr lang="fr-FR" sz="1600" dirty="0"/>
          </a:p>
          <a:p>
            <a:pPr algn="just">
              <a:buNone/>
            </a:pPr>
            <a:r>
              <a:rPr lang="fr-FR" sz="1600" dirty="0">
                <a:solidFill>
                  <a:srgbClr val="FF0000"/>
                </a:solidFill>
              </a:rPr>
              <a:t>*ATTENTION dates prévisionnelles</a:t>
            </a:r>
          </a:p>
          <a:p>
            <a:pPr algn="just">
              <a:buFont typeface="Arial" charset="0"/>
              <a:buChar char="•"/>
            </a:pPr>
            <a:r>
              <a:rPr lang="fr-FR" sz="1600" dirty="0"/>
              <a:t>Attribution des dates du calendrier : celles-ci sont arrêtées au calendrier au plus tard mi novembre.</a:t>
            </a:r>
          </a:p>
          <a:p>
            <a:pPr algn="just"/>
            <a:r>
              <a:rPr lang="fr-FR" sz="1600" dirty="0"/>
              <a:t>* Epreuve qui n’est pas forcément sur le territoire régional</a:t>
            </a:r>
          </a:p>
        </p:txBody>
      </p:sp>
      <p:graphicFrame>
        <p:nvGraphicFramePr>
          <p:cNvPr id="4" name="Tableau 3"/>
          <p:cNvGraphicFramePr>
            <a:graphicFrameLocks noGrp="1"/>
          </p:cNvGraphicFramePr>
          <p:nvPr>
            <p:extLst>
              <p:ext uri="{D42A27DB-BD31-4B8C-83A1-F6EECF244321}">
                <p14:modId xmlns:p14="http://schemas.microsoft.com/office/powerpoint/2010/main" val="1514563058"/>
              </p:ext>
            </p:extLst>
          </p:nvPr>
        </p:nvGraphicFramePr>
        <p:xfrm>
          <a:off x="0" y="2420888"/>
          <a:ext cx="9144000" cy="2849880"/>
        </p:xfrm>
        <a:graphic>
          <a:graphicData uri="http://schemas.openxmlformats.org/drawingml/2006/table">
            <a:tbl>
              <a:tblPr firstRow="1" bandRow="1">
                <a:tableStyleId>{5C22544A-7EE6-4342-B048-85BDC9FD1C3A}</a:tableStyleId>
              </a:tblPr>
              <a:tblGrid>
                <a:gridCol w="2527610">
                  <a:extLst>
                    <a:ext uri="{9D8B030D-6E8A-4147-A177-3AD203B41FA5}">
                      <a16:colId xmlns:a16="http://schemas.microsoft.com/office/drawing/2014/main" val="20000"/>
                    </a:ext>
                  </a:extLst>
                </a:gridCol>
                <a:gridCol w="2378927">
                  <a:extLst>
                    <a:ext uri="{9D8B030D-6E8A-4147-A177-3AD203B41FA5}">
                      <a16:colId xmlns:a16="http://schemas.microsoft.com/office/drawing/2014/main" val="20001"/>
                    </a:ext>
                  </a:extLst>
                </a:gridCol>
                <a:gridCol w="3196683">
                  <a:extLst>
                    <a:ext uri="{9D8B030D-6E8A-4147-A177-3AD203B41FA5}">
                      <a16:colId xmlns:a16="http://schemas.microsoft.com/office/drawing/2014/main" val="20002"/>
                    </a:ext>
                  </a:extLst>
                </a:gridCol>
                <a:gridCol w="1040780">
                  <a:extLst>
                    <a:ext uri="{9D8B030D-6E8A-4147-A177-3AD203B41FA5}">
                      <a16:colId xmlns:a16="http://schemas.microsoft.com/office/drawing/2014/main" val="20003"/>
                    </a:ext>
                  </a:extLst>
                </a:gridCol>
              </a:tblGrid>
              <a:tr h="370840">
                <a:tc>
                  <a:txBody>
                    <a:bodyPr/>
                    <a:lstStyle/>
                    <a:p>
                      <a:pPr algn="ctr"/>
                      <a:r>
                        <a:rPr lang="fr-FR" sz="1600" dirty="0"/>
                        <a:t>Date </a:t>
                      </a:r>
                      <a:r>
                        <a:rPr lang="fr-FR" sz="1600" dirty="0">
                          <a:solidFill>
                            <a:srgbClr val="FF0000"/>
                          </a:solidFill>
                        </a:rPr>
                        <a:t>*</a:t>
                      </a:r>
                    </a:p>
                  </a:txBody>
                  <a:tcPr anchor="ctr"/>
                </a:tc>
                <a:tc>
                  <a:txBody>
                    <a:bodyPr/>
                    <a:lstStyle/>
                    <a:p>
                      <a:pPr algn="ctr"/>
                      <a:r>
                        <a:rPr lang="fr-FR" sz="1600" dirty="0"/>
                        <a:t>Type épreuve</a:t>
                      </a:r>
                    </a:p>
                  </a:txBody>
                  <a:tcPr anchor="ctr"/>
                </a:tc>
                <a:tc>
                  <a:txBody>
                    <a:bodyPr/>
                    <a:lstStyle/>
                    <a:p>
                      <a:pPr algn="ctr"/>
                      <a:r>
                        <a:rPr lang="fr-FR" sz="1600" dirty="0"/>
                        <a:t>Distances</a:t>
                      </a:r>
                    </a:p>
                  </a:txBody>
                  <a:tcPr anchor="ctr"/>
                </a:tc>
                <a:tc>
                  <a:txBody>
                    <a:bodyPr/>
                    <a:lstStyle/>
                    <a:p>
                      <a:pPr algn="ctr"/>
                      <a:r>
                        <a:rPr lang="fr-FR" sz="1600" dirty="0" err="1"/>
                        <a:t>Coef</a:t>
                      </a:r>
                      <a:endParaRPr lang="fr-FR" sz="1600" dirty="0"/>
                    </a:p>
                  </a:txBody>
                  <a:tcPr anchor="ctr"/>
                </a:tc>
                <a:extLst>
                  <a:ext uri="{0D108BD9-81ED-4DB2-BD59-A6C34878D82A}">
                    <a16:rowId xmlns:a16="http://schemas.microsoft.com/office/drawing/2014/main" val="10000"/>
                  </a:ext>
                </a:extLst>
              </a:tr>
              <a:tr h="370840">
                <a:tc>
                  <a:txBody>
                    <a:bodyPr/>
                    <a:lstStyle/>
                    <a:p>
                      <a:pPr algn="ctr"/>
                      <a:r>
                        <a:rPr lang="fr-FR" sz="1600" baseline="0" dirty="0"/>
                        <a:t>5 Fév.</a:t>
                      </a:r>
                      <a:endParaRPr lang="fr-FR" sz="1600" dirty="0"/>
                    </a:p>
                  </a:txBody>
                  <a:tcPr anchor="ctr"/>
                </a:tc>
                <a:tc>
                  <a:txBody>
                    <a:bodyPr/>
                    <a:lstStyle/>
                    <a:p>
                      <a:pPr algn="ctr"/>
                      <a:r>
                        <a:rPr lang="fr-FR" sz="1600" dirty="0"/>
                        <a:t>Class Triathlon</a:t>
                      </a:r>
                    </a:p>
                  </a:txBody>
                  <a:tcPr anchor="ctr"/>
                </a:tc>
                <a:tc>
                  <a:txBody>
                    <a:bodyPr/>
                    <a:lstStyle/>
                    <a:p>
                      <a:pPr algn="ctr"/>
                      <a:r>
                        <a:rPr lang="fr-FR" sz="1600" dirty="0"/>
                        <a:t>200 /</a:t>
                      </a:r>
                      <a:r>
                        <a:rPr lang="fr-FR" sz="1600" baseline="0" dirty="0"/>
                        <a:t> 400m NAT – 1000 / 1500 / 3000 CAP</a:t>
                      </a:r>
                      <a:endParaRPr lang="fr-FR" sz="1600" dirty="0"/>
                    </a:p>
                  </a:txBody>
                  <a:tcPr anchor="ctr"/>
                </a:tc>
                <a:tc>
                  <a:txBody>
                    <a:bodyPr/>
                    <a:lstStyle/>
                    <a:p>
                      <a:pPr algn="ctr"/>
                      <a:r>
                        <a:rPr lang="fr-FR" sz="1600" dirty="0"/>
                        <a:t>Points class tri</a:t>
                      </a:r>
                    </a:p>
                  </a:txBody>
                  <a:tcPr anchor="ctr"/>
                </a:tc>
                <a:extLst>
                  <a:ext uri="{0D108BD9-81ED-4DB2-BD59-A6C34878D82A}">
                    <a16:rowId xmlns:a16="http://schemas.microsoft.com/office/drawing/2014/main" val="10001"/>
                  </a:ext>
                </a:extLst>
              </a:tr>
              <a:tr h="370840">
                <a:tc>
                  <a:txBody>
                    <a:bodyPr/>
                    <a:lstStyle/>
                    <a:p>
                      <a:pPr algn="ctr"/>
                      <a:r>
                        <a:rPr lang="fr-FR" sz="1600" dirty="0"/>
                        <a:t>26 mars</a:t>
                      </a:r>
                    </a:p>
                  </a:txBody>
                  <a:tcPr anchor="ctr"/>
                </a:tc>
                <a:tc>
                  <a:txBody>
                    <a:bodyPr/>
                    <a:lstStyle/>
                    <a:p>
                      <a:pPr algn="ctr"/>
                      <a:r>
                        <a:rPr lang="fr-FR" sz="1600" dirty="0"/>
                        <a:t>Ch. Régional Duathlon où ½ finale Duathlon</a:t>
                      </a:r>
                    </a:p>
                  </a:txBody>
                  <a:tcPr anchor="ctr"/>
                </a:tc>
                <a:tc>
                  <a:txBody>
                    <a:bodyPr/>
                    <a:lstStyle/>
                    <a:p>
                      <a:pPr algn="ctr"/>
                      <a:r>
                        <a:rPr lang="fr-FR" sz="1600" dirty="0"/>
                        <a:t>XS + S avec </a:t>
                      </a:r>
                      <a:r>
                        <a:rPr lang="fr-FR" sz="1600" dirty="0" err="1"/>
                        <a:t>drafting</a:t>
                      </a:r>
                      <a:endParaRPr lang="fr-FR" sz="1600" dirty="0"/>
                    </a:p>
                  </a:txBody>
                  <a:tcPr anchor="ctr"/>
                </a:tc>
                <a:tc>
                  <a:txBody>
                    <a:bodyPr/>
                    <a:lstStyle/>
                    <a:p>
                      <a:pPr algn="ctr"/>
                      <a:r>
                        <a:rPr lang="fr-FR" sz="1600" dirty="0"/>
                        <a:t>1.5</a:t>
                      </a:r>
                    </a:p>
                  </a:txBody>
                  <a:tcPr anchor="ctr"/>
                </a:tc>
                <a:extLst>
                  <a:ext uri="{0D108BD9-81ED-4DB2-BD59-A6C34878D82A}">
                    <a16:rowId xmlns:a16="http://schemas.microsoft.com/office/drawing/2014/main" val="10002"/>
                  </a:ext>
                </a:extLst>
              </a:tr>
              <a:tr h="370840">
                <a:tc>
                  <a:txBody>
                    <a:bodyPr/>
                    <a:lstStyle/>
                    <a:p>
                      <a:pPr algn="ctr"/>
                      <a:r>
                        <a:rPr lang="fr-FR" sz="1600" dirty="0"/>
                        <a:t>14 </a:t>
                      </a:r>
                      <a:r>
                        <a:rPr lang="fr-FR" sz="1600" baseline="0" dirty="0"/>
                        <a:t>mai</a:t>
                      </a:r>
                      <a:endParaRPr lang="fr-FR" sz="1600" dirty="0"/>
                    </a:p>
                  </a:txBody>
                  <a:tcPr anchor="ctr"/>
                </a:tc>
                <a:tc>
                  <a:txBody>
                    <a:bodyPr/>
                    <a:lstStyle/>
                    <a:p>
                      <a:pPr algn="ctr"/>
                      <a:r>
                        <a:rPr lang="fr-FR" sz="1600" dirty="0"/>
                        <a:t>½ finale Triathlon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XS + S avec </a:t>
                      </a:r>
                      <a:r>
                        <a:rPr lang="fr-FR" sz="1600" dirty="0" err="1"/>
                        <a:t>drafting</a:t>
                      </a:r>
                      <a:endParaRPr lang="fr-FR"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2</a:t>
                      </a:r>
                    </a:p>
                  </a:txBody>
                  <a:tcPr anchor="ctr"/>
                </a:tc>
                <a:extLst>
                  <a:ext uri="{0D108BD9-81ED-4DB2-BD59-A6C34878D82A}">
                    <a16:rowId xmlns:a16="http://schemas.microsoft.com/office/drawing/2014/main" val="10003"/>
                  </a:ext>
                </a:extLst>
              </a:tr>
              <a:tr h="370840">
                <a:tc>
                  <a:txBody>
                    <a:bodyPr/>
                    <a:lstStyle/>
                    <a:p>
                      <a:pPr algn="ctr"/>
                      <a:r>
                        <a:rPr lang="fr-FR" sz="1600" dirty="0"/>
                        <a:t>21 mai ou 18 juin</a:t>
                      </a:r>
                    </a:p>
                  </a:txBody>
                  <a:tcPr anchor="ctr"/>
                </a:tc>
                <a:tc>
                  <a:txBody>
                    <a:bodyPr/>
                    <a:lstStyle/>
                    <a:p>
                      <a:pPr algn="ctr"/>
                      <a:r>
                        <a:rPr lang="fr-FR" sz="1600" dirty="0"/>
                        <a:t>Triathlon D3 régionale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XS + S avec </a:t>
                      </a:r>
                      <a:r>
                        <a:rPr lang="fr-FR" sz="1600" dirty="0" err="1"/>
                        <a:t>drafting</a:t>
                      </a:r>
                      <a:endParaRPr lang="fr-FR"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1</a:t>
                      </a:r>
                    </a:p>
                  </a:txBody>
                  <a:tcPr anchor="ctr"/>
                </a:tc>
                <a:extLst>
                  <a:ext uri="{0D108BD9-81ED-4DB2-BD59-A6C34878D82A}">
                    <a16:rowId xmlns:a16="http://schemas.microsoft.com/office/drawing/2014/main" val="10004"/>
                  </a:ext>
                </a:extLst>
              </a:tr>
              <a:tr h="370840">
                <a:tc>
                  <a:txBody>
                    <a:bodyPr/>
                    <a:lstStyle/>
                    <a:p>
                      <a:pPr algn="ctr"/>
                      <a:r>
                        <a:rPr lang="fr-FR" sz="1600" dirty="0"/>
                        <a:t>1er juillet</a:t>
                      </a:r>
                    </a:p>
                  </a:txBody>
                  <a:tcPr anchor="ctr"/>
                </a:tc>
                <a:tc>
                  <a:txBody>
                    <a:bodyPr/>
                    <a:lstStyle/>
                    <a:p>
                      <a:pPr algn="ctr"/>
                      <a:r>
                        <a:rPr lang="fr-FR" sz="1600" dirty="0"/>
                        <a:t>Ch. Régional </a:t>
                      </a:r>
                      <a:r>
                        <a:rPr lang="fr-FR" sz="1600" dirty="0" err="1"/>
                        <a:t>Aquathlon</a:t>
                      </a:r>
                      <a:r>
                        <a:rPr lang="fr-FR" sz="1600" dirty="0"/>
                        <a:t> où ½ finale </a:t>
                      </a:r>
                      <a:r>
                        <a:rPr lang="fr-FR" sz="1600" dirty="0" err="1"/>
                        <a:t>Aquathlon</a:t>
                      </a:r>
                      <a:endParaRPr lang="fr-FR"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XS + S avec </a:t>
                      </a:r>
                      <a:r>
                        <a:rPr lang="fr-FR" sz="1600" dirty="0" err="1"/>
                        <a:t>drafting</a:t>
                      </a:r>
                      <a:endParaRPr lang="fr-FR"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1.5</a:t>
                      </a:r>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Classements Challenge Jeunes Compétition</a:t>
            </a:r>
          </a:p>
        </p:txBody>
      </p:sp>
      <p:sp>
        <p:nvSpPr>
          <p:cNvPr id="3" name="Espace réservé du contenu 2"/>
          <p:cNvSpPr>
            <a:spLocks noGrp="1"/>
          </p:cNvSpPr>
          <p:nvPr>
            <p:ph sz="quarter" idx="1"/>
          </p:nvPr>
        </p:nvSpPr>
        <p:spPr/>
        <p:txBody>
          <a:bodyPr>
            <a:normAutofit/>
          </a:bodyPr>
          <a:lstStyle/>
          <a:p>
            <a:pPr lvl="0" algn="just"/>
            <a:r>
              <a:rPr lang="fr-FR" sz="1600" dirty="0"/>
              <a:t>Classement individuel :</a:t>
            </a:r>
          </a:p>
          <a:p>
            <a:pPr lvl="1" algn="just"/>
            <a:r>
              <a:rPr lang="fr-FR" sz="1600" dirty="0"/>
              <a:t>Celui-ci est réalisé en fonction du classement de chaque épreuve sur un cumul de points attribués en fonction de la place. </a:t>
            </a:r>
          </a:p>
          <a:p>
            <a:pPr lvl="1" algn="just"/>
            <a:r>
              <a:rPr lang="fr-FR" sz="1600" dirty="0"/>
              <a:t>Ce total est réalisé uniquement sur un nombre de meilleures performances réalisées et non l’ensemble des étapes. </a:t>
            </a:r>
          </a:p>
          <a:p>
            <a:pPr lvl="1" algn="just"/>
            <a:r>
              <a:rPr lang="fr-FR" sz="1600" dirty="0"/>
              <a:t>Un coefficient est appliqué fonction du type de l’épreuve (cf. calendrier).</a:t>
            </a:r>
          </a:p>
          <a:p>
            <a:pPr algn="just"/>
            <a:endParaRPr lang="fr-FR" sz="1600" dirty="0"/>
          </a:p>
        </p:txBody>
      </p:sp>
      <p:graphicFrame>
        <p:nvGraphicFramePr>
          <p:cNvPr id="4" name="Tableau 3"/>
          <p:cNvGraphicFramePr>
            <a:graphicFrameLocks noGrp="1"/>
          </p:cNvGraphicFramePr>
          <p:nvPr>
            <p:extLst>
              <p:ext uri="{D42A27DB-BD31-4B8C-83A1-F6EECF244321}">
                <p14:modId xmlns:p14="http://schemas.microsoft.com/office/powerpoint/2010/main" val="2283745973"/>
              </p:ext>
            </p:extLst>
          </p:nvPr>
        </p:nvGraphicFramePr>
        <p:xfrm>
          <a:off x="1691680" y="3356992"/>
          <a:ext cx="5832648" cy="1874967"/>
        </p:xfrm>
        <a:graphic>
          <a:graphicData uri="http://schemas.openxmlformats.org/drawingml/2006/table">
            <a:tbl>
              <a:tblPr>
                <a:tableStyleId>{B301B821-A1FF-4177-AEE7-76D212191A09}</a:tableStyleId>
              </a:tblPr>
              <a:tblGrid>
                <a:gridCol w="1330642">
                  <a:extLst>
                    <a:ext uri="{9D8B030D-6E8A-4147-A177-3AD203B41FA5}">
                      <a16:colId xmlns:a16="http://schemas.microsoft.com/office/drawing/2014/main" val="20000"/>
                    </a:ext>
                  </a:extLst>
                </a:gridCol>
                <a:gridCol w="1596770">
                  <a:extLst>
                    <a:ext uri="{9D8B030D-6E8A-4147-A177-3AD203B41FA5}">
                      <a16:colId xmlns:a16="http://schemas.microsoft.com/office/drawing/2014/main" val="20001"/>
                    </a:ext>
                  </a:extLst>
                </a:gridCol>
                <a:gridCol w="1508061">
                  <a:extLst>
                    <a:ext uri="{9D8B030D-6E8A-4147-A177-3AD203B41FA5}">
                      <a16:colId xmlns:a16="http://schemas.microsoft.com/office/drawing/2014/main" val="20002"/>
                    </a:ext>
                  </a:extLst>
                </a:gridCol>
                <a:gridCol w="1397175">
                  <a:extLst>
                    <a:ext uri="{9D8B030D-6E8A-4147-A177-3AD203B41FA5}">
                      <a16:colId xmlns:a16="http://schemas.microsoft.com/office/drawing/2014/main" val="20003"/>
                    </a:ext>
                  </a:extLst>
                </a:gridCol>
              </a:tblGrid>
              <a:tr h="762000">
                <a:tc>
                  <a:txBody>
                    <a:bodyPr/>
                    <a:lstStyle/>
                    <a:p>
                      <a:pPr algn="ctr">
                        <a:lnSpc>
                          <a:spcPct val="115000"/>
                        </a:lnSpc>
                        <a:spcAft>
                          <a:spcPts val="0"/>
                        </a:spcAft>
                      </a:pPr>
                      <a:r>
                        <a:rPr lang="fr-FR" sz="1600" dirty="0"/>
                        <a:t>Années naissance*</a:t>
                      </a:r>
                      <a:endParaRPr lang="fr-FR" sz="1600" dirty="0">
                        <a:latin typeface="Calibri"/>
                        <a:ea typeface="Calibri"/>
                        <a:cs typeface="Times New Roman"/>
                      </a:endParaRPr>
                    </a:p>
                  </a:txBody>
                  <a:tcPr marL="44450" marR="44450" marT="0" marB="0" anchor="b"/>
                </a:tc>
                <a:tc>
                  <a:txBody>
                    <a:bodyPr/>
                    <a:lstStyle/>
                    <a:p>
                      <a:pPr algn="ctr">
                        <a:lnSpc>
                          <a:spcPct val="115000"/>
                        </a:lnSpc>
                        <a:spcAft>
                          <a:spcPts val="0"/>
                        </a:spcAft>
                      </a:pPr>
                      <a:r>
                        <a:rPr lang="fr-FR" sz="1600"/>
                        <a:t>Catégories</a:t>
                      </a:r>
                      <a:endParaRPr lang="fr-FR" sz="1600">
                        <a:latin typeface="Calibri"/>
                        <a:ea typeface="Calibri"/>
                        <a:cs typeface="Times New Roman"/>
                      </a:endParaRPr>
                    </a:p>
                  </a:txBody>
                  <a:tcPr marL="44450" marR="44450" marT="0" marB="0" anchor="b"/>
                </a:tc>
                <a:tc>
                  <a:txBody>
                    <a:bodyPr/>
                    <a:lstStyle/>
                    <a:p>
                      <a:pPr algn="ctr">
                        <a:lnSpc>
                          <a:spcPct val="115000"/>
                        </a:lnSpc>
                        <a:spcAft>
                          <a:spcPts val="0"/>
                        </a:spcAft>
                      </a:pPr>
                      <a:r>
                        <a:rPr lang="fr-FR" sz="1600"/>
                        <a:t>Nbr épreuves</a:t>
                      </a:r>
                      <a:endParaRPr lang="fr-FR" sz="1600">
                        <a:latin typeface="Calibri"/>
                        <a:ea typeface="Calibri"/>
                        <a:cs typeface="Times New Roman"/>
                      </a:endParaRPr>
                    </a:p>
                  </a:txBody>
                  <a:tcPr marL="44450" marR="44450" marT="0" marB="0" anchor="b"/>
                </a:tc>
                <a:tc>
                  <a:txBody>
                    <a:bodyPr/>
                    <a:lstStyle/>
                    <a:p>
                      <a:pPr algn="ctr">
                        <a:lnSpc>
                          <a:spcPct val="115000"/>
                        </a:lnSpc>
                        <a:spcAft>
                          <a:spcPts val="0"/>
                        </a:spcAft>
                      </a:pPr>
                      <a:r>
                        <a:rPr lang="fr-FR" sz="1600"/>
                        <a:t>Nbr résultats prise en compte</a:t>
                      </a:r>
                      <a:endParaRPr lang="fr-FR" sz="1600">
                        <a:latin typeface="Calibri"/>
                        <a:ea typeface="Calibri"/>
                        <a:cs typeface="Times New Roman"/>
                      </a:endParaRPr>
                    </a:p>
                  </a:txBody>
                  <a:tcPr marL="44450" marR="44450" marT="0" marB="0" anchor="b"/>
                </a:tc>
                <a:extLst>
                  <a:ext uri="{0D108BD9-81ED-4DB2-BD59-A6C34878D82A}">
                    <a16:rowId xmlns:a16="http://schemas.microsoft.com/office/drawing/2014/main" val="10000"/>
                  </a:ext>
                </a:extLst>
              </a:tr>
              <a:tr h="190500">
                <a:tc>
                  <a:txBody>
                    <a:bodyPr/>
                    <a:lstStyle/>
                    <a:p>
                      <a:pPr algn="ctr">
                        <a:lnSpc>
                          <a:spcPct val="115000"/>
                        </a:lnSpc>
                        <a:spcAft>
                          <a:spcPts val="0"/>
                        </a:spcAft>
                      </a:pPr>
                      <a:r>
                        <a:rPr lang="fr-FR" sz="1600" dirty="0"/>
                        <a:t>20010-2011</a:t>
                      </a:r>
                      <a:endParaRPr lang="fr-FR" sz="1600" dirty="0">
                        <a:latin typeface="Calibri"/>
                        <a:ea typeface="Calibri"/>
                        <a:cs typeface="Times New Roman"/>
                      </a:endParaRPr>
                    </a:p>
                  </a:txBody>
                  <a:tcPr marL="44450" marR="44450" marT="0" marB="0" anchor="b"/>
                </a:tc>
                <a:tc>
                  <a:txBody>
                    <a:bodyPr/>
                    <a:lstStyle/>
                    <a:p>
                      <a:pPr algn="ctr">
                        <a:lnSpc>
                          <a:spcPct val="115000"/>
                        </a:lnSpc>
                        <a:spcAft>
                          <a:spcPts val="0"/>
                        </a:spcAft>
                      </a:pPr>
                      <a:r>
                        <a:rPr lang="fr-FR" sz="1600"/>
                        <a:t>Be</a:t>
                      </a:r>
                      <a:endParaRPr lang="fr-FR" sz="1600">
                        <a:latin typeface="Calibri"/>
                        <a:ea typeface="Calibri"/>
                        <a:cs typeface="Times New Roman"/>
                      </a:endParaRPr>
                    </a:p>
                  </a:txBody>
                  <a:tcPr marL="44450" marR="44450" marT="0" marB="0" anchor="b"/>
                </a:tc>
                <a:tc rowSpan="4">
                  <a:txBody>
                    <a:bodyPr/>
                    <a:lstStyle/>
                    <a:p>
                      <a:pPr algn="ctr">
                        <a:lnSpc>
                          <a:spcPct val="115000"/>
                        </a:lnSpc>
                        <a:spcAft>
                          <a:spcPts val="0"/>
                        </a:spcAft>
                      </a:pPr>
                      <a:r>
                        <a:rPr lang="fr-FR" sz="1600" dirty="0">
                          <a:latin typeface="+mn-lt"/>
                          <a:ea typeface="+mn-ea"/>
                          <a:cs typeface="+mn-cs"/>
                        </a:rPr>
                        <a:t>5</a:t>
                      </a:r>
                      <a:endParaRPr lang="fr-FR" sz="1600" dirty="0">
                        <a:latin typeface="Calibri"/>
                        <a:ea typeface="Calibri"/>
                        <a:cs typeface="Times New Roman"/>
                      </a:endParaRPr>
                    </a:p>
                  </a:txBody>
                  <a:tcPr marL="44450" marR="44450" marT="0" marB="0" anchor="ctr"/>
                </a:tc>
                <a:tc rowSpan="4">
                  <a:txBody>
                    <a:bodyPr/>
                    <a:lstStyle/>
                    <a:p>
                      <a:pPr algn="ctr">
                        <a:lnSpc>
                          <a:spcPct val="115000"/>
                        </a:lnSpc>
                        <a:spcAft>
                          <a:spcPts val="0"/>
                        </a:spcAft>
                      </a:pPr>
                      <a:r>
                        <a:rPr lang="fr-FR" sz="1600" dirty="0">
                          <a:latin typeface="+mn-lt"/>
                          <a:ea typeface="+mn-ea"/>
                          <a:cs typeface="+mn-cs"/>
                        </a:rPr>
                        <a:t>4</a:t>
                      </a:r>
                      <a:endParaRPr lang="fr-FR" sz="1600" dirty="0">
                        <a:latin typeface="Calibri"/>
                        <a:ea typeface="Calibri"/>
                        <a:cs typeface="Times New Roman"/>
                      </a:endParaRPr>
                    </a:p>
                  </a:txBody>
                  <a:tcPr marL="44450" marR="44450" marT="0" marB="0" anchor="ctr"/>
                </a:tc>
                <a:extLst>
                  <a:ext uri="{0D108BD9-81ED-4DB2-BD59-A6C34878D82A}">
                    <a16:rowId xmlns:a16="http://schemas.microsoft.com/office/drawing/2014/main" val="10001"/>
                  </a:ext>
                </a:extLst>
              </a:tr>
              <a:tr h="190500">
                <a:tc>
                  <a:txBody>
                    <a:bodyPr/>
                    <a:lstStyle/>
                    <a:p>
                      <a:pPr algn="ctr">
                        <a:lnSpc>
                          <a:spcPct val="115000"/>
                        </a:lnSpc>
                        <a:spcAft>
                          <a:spcPts val="0"/>
                        </a:spcAft>
                      </a:pPr>
                      <a:r>
                        <a:rPr lang="fr-FR" sz="1600" dirty="0"/>
                        <a:t>2008-2009</a:t>
                      </a:r>
                      <a:endParaRPr lang="fr-FR" sz="1600" dirty="0">
                        <a:latin typeface="Calibri"/>
                        <a:ea typeface="Calibri"/>
                        <a:cs typeface="Times New Roman"/>
                      </a:endParaRPr>
                    </a:p>
                  </a:txBody>
                  <a:tcPr marL="44450" marR="44450" marT="0" marB="0" anchor="b"/>
                </a:tc>
                <a:tc>
                  <a:txBody>
                    <a:bodyPr/>
                    <a:lstStyle/>
                    <a:p>
                      <a:pPr algn="ctr">
                        <a:lnSpc>
                          <a:spcPct val="115000"/>
                        </a:lnSpc>
                        <a:spcAft>
                          <a:spcPts val="0"/>
                        </a:spcAft>
                      </a:pPr>
                      <a:r>
                        <a:rPr lang="fr-FR" sz="1600"/>
                        <a:t>Mi</a:t>
                      </a:r>
                      <a:endParaRPr lang="fr-FR" sz="1600">
                        <a:latin typeface="Calibri"/>
                        <a:ea typeface="Calibri"/>
                        <a:cs typeface="Times New Roman"/>
                      </a:endParaRPr>
                    </a:p>
                  </a:txBody>
                  <a:tcPr marL="44450" marR="44450" marT="0" marB="0" anchor="b"/>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2"/>
                  </a:ext>
                </a:extLst>
              </a:tr>
              <a:tr h="190500">
                <a:tc>
                  <a:txBody>
                    <a:bodyPr/>
                    <a:lstStyle/>
                    <a:p>
                      <a:pPr algn="ctr">
                        <a:lnSpc>
                          <a:spcPct val="115000"/>
                        </a:lnSpc>
                        <a:spcAft>
                          <a:spcPts val="0"/>
                        </a:spcAft>
                      </a:pPr>
                      <a:r>
                        <a:rPr lang="fr-FR" sz="1600" dirty="0"/>
                        <a:t>2006-2007</a:t>
                      </a:r>
                      <a:endParaRPr lang="fr-FR" sz="1600" dirty="0">
                        <a:latin typeface="Calibri"/>
                        <a:ea typeface="Calibri"/>
                        <a:cs typeface="Times New Roman"/>
                      </a:endParaRPr>
                    </a:p>
                  </a:txBody>
                  <a:tcPr marL="44450" marR="44450" marT="0" marB="0" anchor="b"/>
                </a:tc>
                <a:tc>
                  <a:txBody>
                    <a:bodyPr/>
                    <a:lstStyle/>
                    <a:p>
                      <a:pPr algn="ctr">
                        <a:lnSpc>
                          <a:spcPct val="115000"/>
                        </a:lnSpc>
                        <a:spcAft>
                          <a:spcPts val="0"/>
                        </a:spcAft>
                      </a:pPr>
                      <a:r>
                        <a:rPr lang="fr-FR" sz="1600" dirty="0"/>
                        <a:t>Ca</a:t>
                      </a:r>
                      <a:endParaRPr lang="fr-FR" sz="1600" dirty="0">
                        <a:latin typeface="Calibri"/>
                        <a:ea typeface="Calibri"/>
                        <a:cs typeface="Times New Roman"/>
                      </a:endParaRPr>
                    </a:p>
                  </a:txBody>
                  <a:tcPr marL="44450" marR="44450" marT="0" marB="0" anchor="b"/>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3"/>
                  </a:ext>
                </a:extLst>
              </a:tr>
              <a:tr h="190500">
                <a:tc>
                  <a:txBody>
                    <a:bodyPr/>
                    <a:lstStyle/>
                    <a:p>
                      <a:pPr algn="ctr">
                        <a:lnSpc>
                          <a:spcPct val="115000"/>
                        </a:lnSpc>
                        <a:spcAft>
                          <a:spcPts val="0"/>
                        </a:spcAft>
                      </a:pPr>
                      <a:r>
                        <a:rPr lang="fr-FR" sz="1600" dirty="0"/>
                        <a:t>2004-2005</a:t>
                      </a:r>
                      <a:endParaRPr lang="fr-FR" sz="1600" dirty="0">
                        <a:latin typeface="Calibri"/>
                        <a:ea typeface="Calibri"/>
                        <a:cs typeface="Times New Roman"/>
                      </a:endParaRPr>
                    </a:p>
                  </a:txBody>
                  <a:tcPr marL="44450" marR="44450" marT="0" marB="0" anchor="b"/>
                </a:tc>
                <a:tc>
                  <a:txBody>
                    <a:bodyPr/>
                    <a:lstStyle/>
                    <a:p>
                      <a:pPr algn="ctr">
                        <a:lnSpc>
                          <a:spcPct val="115000"/>
                        </a:lnSpc>
                        <a:spcAft>
                          <a:spcPts val="0"/>
                        </a:spcAft>
                      </a:pPr>
                      <a:r>
                        <a:rPr lang="fr-FR" sz="1600" dirty="0"/>
                        <a:t>Ju</a:t>
                      </a:r>
                      <a:endParaRPr lang="fr-FR" sz="1600" dirty="0">
                        <a:latin typeface="Calibri"/>
                        <a:ea typeface="Calibri"/>
                        <a:cs typeface="Times New Roman"/>
                      </a:endParaRPr>
                    </a:p>
                  </a:txBody>
                  <a:tcPr marL="44450" marR="44450" marT="0" marB="0" anchor="b"/>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Classements Challenge Jeunes Compétition</a:t>
            </a:r>
          </a:p>
        </p:txBody>
      </p:sp>
      <p:sp>
        <p:nvSpPr>
          <p:cNvPr id="3" name="Espace réservé du contenu 2"/>
          <p:cNvSpPr>
            <a:spLocks noGrp="1"/>
          </p:cNvSpPr>
          <p:nvPr>
            <p:ph sz="quarter" idx="1"/>
          </p:nvPr>
        </p:nvSpPr>
        <p:spPr/>
        <p:txBody>
          <a:bodyPr numCol="2" spcCol="108000">
            <a:noAutofit/>
          </a:bodyPr>
          <a:lstStyle/>
          <a:p>
            <a:pPr algn="just"/>
            <a:r>
              <a:rPr lang="fr-FR" sz="1400" dirty="0"/>
              <a:t>L’attribution des points est définie comme ci-dessous : </a:t>
            </a:r>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endParaRPr lang="fr-FR" sz="1400" dirty="0"/>
          </a:p>
          <a:p>
            <a:pPr algn="just"/>
            <a:r>
              <a:rPr lang="fr-FR" sz="1400" dirty="0"/>
              <a:t>Le vainqueur du Challenge Jeunes Compétition 2023 est celui qui aura obtenu le plus de points, au total des meilleures performances retenues. </a:t>
            </a:r>
          </a:p>
          <a:p>
            <a:pPr algn="just"/>
            <a:r>
              <a:rPr lang="fr-FR" sz="1400" dirty="0"/>
              <a:t>ATTENTION : sur l’épreuve du CLASS TRIATHLON, sont retenue les points du class triathlon, et non le barème du classement de l’épreuve. </a:t>
            </a:r>
          </a:p>
          <a:p>
            <a:pPr algn="just"/>
            <a:endParaRPr lang="fr-FR" sz="1400" dirty="0"/>
          </a:p>
          <a:p>
            <a:pPr lvl="0" algn="just">
              <a:buNone/>
            </a:pPr>
            <a:endParaRPr lang="fr-FR" sz="1400" u="sng" dirty="0"/>
          </a:p>
          <a:p>
            <a:pPr lvl="0" algn="just">
              <a:buNone/>
            </a:pPr>
            <a:endParaRPr lang="fr-FR" sz="1400" u="sng" dirty="0"/>
          </a:p>
          <a:p>
            <a:pPr lvl="0" algn="just">
              <a:buNone/>
            </a:pPr>
            <a:endParaRPr lang="fr-FR" sz="1400" u="sng" dirty="0"/>
          </a:p>
          <a:p>
            <a:pPr algn="just"/>
            <a:endParaRPr lang="fr-FR" sz="1400" dirty="0"/>
          </a:p>
          <a:p>
            <a:pPr algn="just"/>
            <a:endParaRPr lang="fr-FR" sz="1400" dirty="0"/>
          </a:p>
        </p:txBody>
      </p:sp>
      <p:graphicFrame>
        <p:nvGraphicFramePr>
          <p:cNvPr id="4" name="Tableau 3"/>
          <p:cNvGraphicFramePr>
            <a:graphicFrameLocks noGrp="1"/>
          </p:cNvGraphicFramePr>
          <p:nvPr/>
        </p:nvGraphicFramePr>
        <p:xfrm>
          <a:off x="179512" y="2132856"/>
          <a:ext cx="4392488" cy="4104450"/>
        </p:xfrm>
        <a:graphic>
          <a:graphicData uri="http://schemas.openxmlformats.org/drawingml/2006/table">
            <a:tbl>
              <a:tblPr/>
              <a:tblGrid>
                <a:gridCol w="1098122">
                  <a:extLst>
                    <a:ext uri="{9D8B030D-6E8A-4147-A177-3AD203B41FA5}">
                      <a16:colId xmlns:a16="http://schemas.microsoft.com/office/drawing/2014/main" val="20000"/>
                    </a:ext>
                  </a:extLst>
                </a:gridCol>
                <a:gridCol w="1098122">
                  <a:extLst>
                    <a:ext uri="{9D8B030D-6E8A-4147-A177-3AD203B41FA5}">
                      <a16:colId xmlns:a16="http://schemas.microsoft.com/office/drawing/2014/main" val="20001"/>
                    </a:ext>
                  </a:extLst>
                </a:gridCol>
                <a:gridCol w="1098122">
                  <a:extLst>
                    <a:ext uri="{9D8B030D-6E8A-4147-A177-3AD203B41FA5}">
                      <a16:colId xmlns:a16="http://schemas.microsoft.com/office/drawing/2014/main" val="20002"/>
                    </a:ext>
                  </a:extLst>
                </a:gridCol>
                <a:gridCol w="1098122">
                  <a:extLst>
                    <a:ext uri="{9D8B030D-6E8A-4147-A177-3AD203B41FA5}">
                      <a16:colId xmlns:a16="http://schemas.microsoft.com/office/drawing/2014/main" val="20003"/>
                    </a:ext>
                  </a:extLst>
                </a:gridCol>
              </a:tblGrid>
              <a:tr h="228025">
                <a:tc>
                  <a:txBody>
                    <a:bodyPr/>
                    <a:lstStyle/>
                    <a:p>
                      <a:pPr algn="ctr">
                        <a:lnSpc>
                          <a:spcPct val="115000"/>
                        </a:lnSpc>
                        <a:spcAft>
                          <a:spcPts val="0"/>
                        </a:spcAft>
                      </a:pPr>
                      <a:r>
                        <a:rPr lang="fr-FR" sz="1100" dirty="0" err="1">
                          <a:solidFill>
                            <a:srgbClr val="000000"/>
                          </a:solidFill>
                          <a:latin typeface="Calibri"/>
                          <a:ea typeface="Times New Roman"/>
                          <a:cs typeface="Times New Roman"/>
                        </a:rPr>
                        <a:t>Clt</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Pts</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Clt</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Pts</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025">
                <a:tc>
                  <a:txBody>
                    <a:bodyPr/>
                    <a:lstStyle/>
                    <a:p>
                      <a:pPr algn="ctr">
                        <a:lnSpc>
                          <a:spcPct val="115000"/>
                        </a:lnSpc>
                        <a:spcAft>
                          <a:spcPts val="0"/>
                        </a:spcAft>
                      </a:pPr>
                      <a:r>
                        <a:rPr lang="fr-FR" sz="1100" dirty="0">
                          <a:solidFill>
                            <a:srgbClr val="000000"/>
                          </a:solidFill>
                          <a:latin typeface="Calibri"/>
                          <a:ea typeface="Times New Roman"/>
                          <a:cs typeface="Times New Roman"/>
                        </a:rPr>
                        <a:t>1</a:t>
                      </a:r>
                      <a:r>
                        <a:rPr lang="fr-FR" sz="1100" baseline="30000" dirty="0">
                          <a:solidFill>
                            <a:srgbClr val="000000"/>
                          </a:solidFill>
                          <a:latin typeface="Calibri"/>
                          <a:ea typeface="Times New Roman"/>
                          <a:cs typeface="Times New Roman"/>
                        </a:rPr>
                        <a:t>er</a:t>
                      </a:r>
                      <a:r>
                        <a:rPr lang="fr-FR" sz="11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100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18</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solidFill>
                            <a:srgbClr val="000000"/>
                          </a:solidFill>
                          <a:latin typeface="Calibri"/>
                          <a:ea typeface="Times New Roman"/>
                          <a:cs typeface="Times New Roman"/>
                        </a:rPr>
                        <a:t>26</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025">
                <a:tc>
                  <a:txBody>
                    <a:bodyPr/>
                    <a:lstStyle/>
                    <a:p>
                      <a:pPr algn="ctr">
                        <a:lnSpc>
                          <a:spcPct val="115000"/>
                        </a:lnSpc>
                        <a:spcAft>
                          <a:spcPts val="0"/>
                        </a:spcAft>
                      </a:pPr>
                      <a:r>
                        <a:rPr lang="fr-FR" sz="1100" dirty="0">
                          <a:solidFill>
                            <a:srgbClr val="000000"/>
                          </a:solidFill>
                          <a:latin typeface="Calibri"/>
                          <a:ea typeface="Times New Roman"/>
                          <a:cs typeface="Times New Roman"/>
                        </a:rPr>
                        <a:t>2nd</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80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19</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25</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3</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65</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20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24</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4</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55</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21</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23</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5</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50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22</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solidFill>
                            <a:srgbClr val="000000"/>
                          </a:solidFill>
                          <a:latin typeface="Calibri"/>
                          <a:ea typeface="Times New Roman"/>
                          <a:cs typeface="Times New Roman"/>
                        </a:rPr>
                        <a:t>22</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6</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46</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23</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dirty="0">
                          <a:solidFill>
                            <a:srgbClr val="000000"/>
                          </a:solidFill>
                          <a:latin typeface="Calibri"/>
                          <a:ea typeface="Times New Roman"/>
                          <a:cs typeface="Times New Roman"/>
                        </a:rPr>
                        <a:t>21</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7</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44</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24</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20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8</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42</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25</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dirty="0">
                          <a:solidFill>
                            <a:srgbClr val="000000"/>
                          </a:solidFill>
                          <a:latin typeface="Calibri"/>
                          <a:ea typeface="Times New Roman"/>
                          <a:cs typeface="Times New Roman"/>
                        </a:rPr>
                        <a:t>19</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8"/>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9</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40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solidFill>
                            <a:srgbClr val="000000"/>
                          </a:solidFill>
                          <a:latin typeface="Calibri"/>
                          <a:ea typeface="Times New Roman"/>
                          <a:cs typeface="Times New Roman"/>
                        </a:rPr>
                        <a:t>26</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18</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10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38</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27</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17</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10"/>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11</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36</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28</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16</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12</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34</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29</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15</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12"/>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13</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32</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30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14</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14</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30</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31</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13</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14"/>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15</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29</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32</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12</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28025">
                <a:tc>
                  <a:txBody>
                    <a:bodyPr/>
                    <a:lstStyle/>
                    <a:p>
                      <a:pPr algn="ctr">
                        <a:lnSpc>
                          <a:spcPct val="115000"/>
                        </a:lnSpc>
                        <a:spcAft>
                          <a:spcPts val="0"/>
                        </a:spcAft>
                      </a:pPr>
                      <a:r>
                        <a:rPr lang="fr-FR" sz="1100">
                          <a:solidFill>
                            <a:srgbClr val="000000"/>
                          </a:solidFill>
                          <a:latin typeface="Calibri"/>
                          <a:ea typeface="Times New Roman"/>
                          <a:cs typeface="Times New Roman"/>
                        </a:rPr>
                        <a:t>16</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28</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33</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fr-FR" sz="1100">
                          <a:solidFill>
                            <a:srgbClr val="000000"/>
                          </a:solidFill>
                          <a:latin typeface="Calibri"/>
                          <a:ea typeface="Times New Roman"/>
                          <a:cs typeface="Times New Roman"/>
                        </a:rPr>
                        <a:t>11</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16"/>
                  </a:ext>
                </a:extLst>
              </a:tr>
              <a:tr h="228025">
                <a:tc>
                  <a:txBody>
                    <a:bodyPr/>
                    <a:lstStyle/>
                    <a:p>
                      <a:pPr algn="ctr">
                        <a:lnSpc>
                          <a:spcPct val="115000"/>
                        </a:lnSpc>
                        <a:spcAft>
                          <a:spcPts val="0"/>
                        </a:spcAft>
                      </a:pPr>
                      <a:r>
                        <a:rPr lang="fr-FR" sz="1100" dirty="0">
                          <a:solidFill>
                            <a:srgbClr val="000000"/>
                          </a:solidFill>
                          <a:latin typeface="Calibri"/>
                          <a:ea typeface="Times New Roman"/>
                          <a:cs typeface="Times New Roman"/>
                        </a:rPr>
                        <a:t>17</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solidFill>
                            <a:srgbClr val="000000"/>
                          </a:solidFill>
                          <a:latin typeface="Calibri"/>
                          <a:ea typeface="Times New Roman"/>
                          <a:cs typeface="Times New Roman"/>
                        </a:rPr>
                        <a:t>27</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solidFill>
                            <a:srgbClr val="000000"/>
                          </a:solidFill>
                          <a:latin typeface="Calibri"/>
                          <a:ea typeface="Times New Roman"/>
                          <a:cs typeface="Times New Roman"/>
                        </a:rPr>
                        <a:t>34 et +</a:t>
                      </a:r>
                      <a:endParaRPr lang="fr-F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solidFill>
                            <a:srgbClr val="000000"/>
                          </a:solidFill>
                          <a:latin typeface="Calibri"/>
                          <a:ea typeface="Times New Roman"/>
                          <a:cs typeface="Times New Roman"/>
                        </a:rPr>
                        <a:t>10</a:t>
                      </a:r>
                      <a:endParaRPr lang="fr-F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Classements Challenge Jeunes Compétition</a:t>
            </a:r>
          </a:p>
        </p:txBody>
      </p:sp>
      <p:sp>
        <p:nvSpPr>
          <p:cNvPr id="3" name="Espace réservé du contenu 2"/>
          <p:cNvSpPr>
            <a:spLocks noGrp="1"/>
          </p:cNvSpPr>
          <p:nvPr>
            <p:ph sz="quarter" idx="1"/>
          </p:nvPr>
        </p:nvSpPr>
        <p:spPr/>
        <p:txBody>
          <a:bodyPr>
            <a:normAutofit/>
          </a:bodyPr>
          <a:lstStyle/>
          <a:p>
            <a:pPr lvl="0" algn="just"/>
            <a:r>
              <a:rPr lang="fr-FR" sz="1600" u="sng" dirty="0"/>
              <a:t>Classement challenge clubs (une addition de qualité et de quantité):</a:t>
            </a:r>
            <a:endParaRPr lang="fr-FR" sz="1600" dirty="0"/>
          </a:p>
          <a:p>
            <a:pPr lvl="1" algn="just"/>
            <a:r>
              <a:rPr lang="fr-FR" sz="1600" dirty="0"/>
              <a:t>Les points marqués par les clubs à l’issue de chaque compétition correspondent au cumul des points  marqués par chacun de leurs athlètes, athlètes invités compris. </a:t>
            </a:r>
          </a:p>
          <a:p>
            <a:pPr lvl="1" algn="just"/>
            <a:r>
              <a:rPr lang="fr-FR" sz="1600" dirty="0"/>
              <a:t>Le club vainqueur du Challenge Jeunes Compétition 2023 est celui qui aura le plus grand nombre de points à l’issue du Challenge.</a:t>
            </a:r>
          </a:p>
          <a:p>
            <a:endParaRPr lang="fr-FR" sz="1600" dirty="0"/>
          </a:p>
        </p:txBody>
      </p:sp>
      <p:pic>
        <p:nvPicPr>
          <p:cNvPr id="19460" name="Picture 4" descr="RÃ©sultat de recherche d'images pour &quot;bouge ton club logo&quot;"/>
          <p:cNvPicPr>
            <a:picLocks noChangeAspect="1" noChangeArrowheads="1"/>
          </p:cNvPicPr>
          <p:nvPr/>
        </p:nvPicPr>
        <p:blipFill>
          <a:blip r:embed="rId2" cstate="print"/>
          <a:srcRect/>
          <a:stretch>
            <a:fillRect/>
          </a:stretch>
        </p:blipFill>
        <p:spPr bwMode="auto">
          <a:xfrm>
            <a:off x="2483768" y="2780928"/>
            <a:ext cx="4176464" cy="352911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Récompenses</a:t>
            </a:r>
          </a:p>
        </p:txBody>
      </p:sp>
      <p:sp>
        <p:nvSpPr>
          <p:cNvPr id="5" name="Espace réservé du contenu 4"/>
          <p:cNvSpPr>
            <a:spLocks noGrp="1"/>
          </p:cNvSpPr>
          <p:nvPr>
            <p:ph sz="quarter" idx="1"/>
          </p:nvPr>
        </p:nvSpPr>
        <p:spPr/>
        <p:txBody>
          <a:bodyPr>
            <a:normAutofit/>
          </a:bodyPr>
          <a:lstStyle/>
          <a:p>
            <a:pPr algn="just"/>
            <a:r>
              <a:rPr lang="fr-FR" sz="1600" dirty="0"/>
              <a:t>Pour prétendre aux récompenses du Challenge Jeunes, il faut avoir participé au minimum à 3 épreuves.</a:t>
            </a:r>
          </a:p>
          <a:p>
            <a:pPr algn="just"/>
            <a:r>
              <a:rPr lang="fr-FR" sz="1600" dirty="0"/>
              <a:t>La remise des récompenses sera effectuée  soit lors de la dernière manche, soit lors d’une cérémonie organisée à cette attention. La présence des athlètes récompensés est indispensable pour prétendre recevoir celles-ci. </a:t>
            </a:r>
          </a:p>
          <a:p>
            <a:pPr algn="just"/>
            <a:endParaRPr lang="fr-FR" sz="1600" dirty="0"/>
          </a:p>
        </p:txBody>
      </p:sp>
      <p:pic>
        <p:nvPicPr>
          <p:cNvPr id="6" name="Picture 2" descr="RÃ©sultat de recherche d'images pour &quot;podium&quot;"/>
          <p:cNvPicPr>
            <a:picLocks noChangeAspect="1" noChangeArrowheads="1"/>
          </p:cNvPicPr>
          <p:nvPr/>
        </p:nvPicPr>
        <p:blipFill>
          <a:blip r:embed="rId2" cstate="print">
            <a:clrChange>
              <a:clrFrom>
                <a:srgbClr val="FFFFFF"/>
              </a:clrFrom>
              <a:clrTo>
                <a:srgbClr val="FFFFFF">
                  <a:alpha val="0"/>
                </a:srgbClr>
              </a:clrTo>
            </a:clrChange>
          </a:blip>
          <a:srcRect b="3611"/>
          <a:stretch>
            <a:fillRect/>
          </a:stretch>
        </p:blipFill>
        <p:spPr bwMode="auto">
          <a:xfrm>
            <a:off x="2699792" y="2780928"/>
            <a:ext cx="3810000" cy="3672408"/>
          </a:xfrm>
          <a:prstGeom prst="rect">
            <a:avLst/>
          </a:prstGeom>
          <a:noFill/>
          <a:effectLst>
            <a:reflection blurRad="6350" stA="50000" endA="300" endPos="90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Engagements</a:t>
            </a:r>
          </a:p>
        </p:txBody>
      </p:sp>
      <p:sp>
        <p:nvSpPr>
          <p:cNvPr id="3" name="Espace réservé du contenu 2"/>
          <p:cNvSpPr>
            <a:spLocks noGrp="1"/>
          </p:cNvSpPr>
          <p:nvPr>
            <p:ph sz="quarter" idx="1"/>
          </p:nvPr>
        </p:nvSpPr>
        <p:spPr>
          <a:xfrm>
            <a:off x="457200" y="1219200"/>
            <a:ext cx="8229600" cy="5378152"/>
          </a:xfrm>
        </p:spPr>
        <p:txBody>
          <a:bodyPr>
            <a:normAutofit/>
          </a:bodyPr>
          <a:lstStyle/>
          <a:p>
            <a:pPr algn="just"/>
            <a:r>
              <a:rPr lang="fr-FR" sz="1600" dirty="0"/>
              <a:t>Les inscriptions doivent être réalisé au plus tard à J – 3,  et ce dans la limite des places disponibles,</a:t>
            </a:r>
          </a:p>
          <a:p>
            <a:pPr algn="just"/>
            <a:r>
              <a:rPr lang="fr-FR" sz="1600" dirty="0"/>
              <a:t>Le droit d’inscription pour les concurrents devra être inférieur ou égal à * :</a:t>
            </a:r>
          </a:p>
          <a:p>
            <a:pPr algn="just"/>
            <a:endParaRPr lang="fr-FR" sz="1600" dirty="0"/>
          </a:p>
          <a:p>
            <a:pPr algn="just"/>
            <a:endParaRPr lang="fr-FR" sz="1600" dirty="0"/>
          </a:p>
          <a:p>
            <a:pPr algn="just"/>
            <a:endParaRPr lang="fr-FR" sz="1600" dirty="0"/>
          </a:p>
          <a:p>
            <a:pPr algn="just"/>
            <a:endParaRPr lang="fr-FR" sz="1600" dirty="0"/>
          </a:p>
          <a:p>
            <a:pPr algn="just"/>
            <a:endParaRPr lang="fr-FR" sz="1600" dirty="0"/>
          </a:p>
          <a:p>
            <a:pPr algn="just"/>
            <a:endParaRPr lang="fr-FR" sz="1600" dirty="0"/>
          </a:p>
          <a:p>
            <a:pPr algn="just">
              <a:buNone/>
            </a:pPr>
            <a:endParaRPr lang="fr-FR" sz="1400" dirty="0"/>
          </a:p>
          <a:p>
            <a:pPr algn="just">
              <a:buNone/>
            </a:pPr>
            <a:r>
              <a:rPr lang="fr-FR" sz="1400" dirty="0"/>
              <a:t>* Sauf la ½ finale du Ch. de France de Triathlon, qui fait partie des grandes épreuves nationales, et dont l’organisation n’est pas forcément sur le territoire régional.</a:t>
            </a:r>
          </a:p>
          <a:p>
            <a:pPr lvl="0" algn="just"/>
            <a:r>
              <a:rPr lang="fr-FR" sz="1600" dirty="0"/>
              <a:t>Majoration de 3€ maximum pour les inscriptions effectuées sur place, </a:t>
            </a:r>
          </a:p>
          <a:p>
            <a:pPr lvl="0" algn="just"/>
            <a:r>
              <a:rPr lang="fr-FR" sz="1600" dirty="0"/>
              <a:t>Tout concurrent inscrit mais absent devra s’acquitter du montant de son inscription, </a:t>
            </a:r>
          </a:p>
          <a:p>
            <a:pPr algn="just"/>
            <a:r>
              <a:rPr lang="fr-FR" sz="1600" dirty="0"/>
              <a:t>Le représentant du club devra pour le retrait des dossards, avoir avec lui la totalité des licences (ou une copie) des concurrents licenciés. En cas de non présentation de la licence, ou du Certificat Médical, la RGF sera appliquée</a:t>
            </a:r>
          </a:p>
          <a:p>
            <a:pPr algn="just"/>
            <a:endParaRPr lang="fr-FR" sz="1600" dirty="0"/>
          </a:p>
        </p:txBody>
      </p:sp>
      <p:graphicFrame>
        <p:nvGraphicFramePr>
          <p:cNvPr id="5" name="Tableau 4"/>
          <p:cNvGraphicFramePr>
            <a:graphicFrameLocks noGrp="1"/>
          </p:cNvGraphicFramePr>
          <p:nvPr/>
        </p:nvGraphicFramePr>
        <p:xfrm>
          <a:off x="251520" y="2276872"/>
          <a:ext cx="8352930" cy="1944216"/>
        </p:xfrm>
        <a:graphic>
          <a:graphicData uri="http://schemas.openxmlformats.org/drawingml/2006/table">
            <a:tbl>
              <a:tblPr firstRow="1" bandRow="1">
                <a:tableStyleId>{5C22544A-7EE6-4342-B048-85BDC9FD1C3A}</a:tableStyleId>
              </a:tblPr>
              <a:tblGrid>
                <a:gridCol w="1392155">
                  <a:extLst>
                    <a:ext uri="{9D8B030D-6E8A-4147-A177-3AD203B41FA5}">
                      <a16:colId xmlns:a16="http://schemas.microsoft.com/office/drawing/2014/main" val="20000"/>
                    </a:ext>
                  </a:extLst>
                </a:gridCol>
                <a:gridCol w="1392155">
                  <a:extLst>
                    <a:ext uri="{9D8B030D-6E8A-4147-A177-3AD203B41FA5}">
                      <a16:colId xmlns:a16="http://schemas.microsoft.com/office/drawing/2014/main" val="20001"/>
                    </a:ext>
                  </a:extLst>
                </a:gridCol>
                <a:gridCol w="1392155">
                  <a:extLst>
                    <a:ext uri="{9D8B030D-6E8A-4147-A177-3AD203B41FA5}">
                      <a16:colId xmlns:a16="http://schemas.microsoft.com/office/drawing/2014/main" val="20002"/>
                    </a:ext>
                  </a:extLst>
                </a:gridCol>
                <a:gridCol w="1392155">
                  <a:extLst>
                    <a:ext uri="{9D8B030D-6E8A-4147-A177-3AD203B41FA5}">
                      <a16:colId xmlns:a16="http://schemas.microsoft.com/office/drawing/2014/main" val="20003"/>
                    </a:ext>
                  </a:extLst>
                </a:gridCol>
                <a:gridCol w="1392155">
                  <a:extLst>
                    <a:ext uri="{9D8B030D-6E8A-4147-A177-3AD203B41FA5}">
                      <a16:colId xmlns:a16="http://schemas.microsoft.com/office/drawing/2014/main" val="20004"/>
                    </a:ext>
                  </a:extLst>
                </a:gridCol>
                <a:gridCol w="1392155">
                  <a:extLst>
                    <a:ext uri="{9D8B030D-6E8A-4147-A177-3AD203B41FA5}">
                      <a16:colId xmlns:a16="http://schemas.microsoft.com/office/drawing/2014/main" val="20005"/>
                    </a:ext>
                  </a:extLst>
                </a:gridCol>
              </a:tblGrid>
              <a:tr h="1397406">
                <a:tc>
                  <a:txBody>
                    <a:bodyPr/>
                    <a:lstStyle/>
                    <a:p>
                      <a:pPr algn="ctr"/>
                      <a:r>
                        <a:rPr lang="fr-FR" dirty="0"/>
                        <a:t>Type</a:t>
                      </a:r>
                    </a:p>
                  </a:txBody>
                  <a:tcPr anchor="ctr"/>
                </a:tc>
                <a:tc>
                  <a:txBody>
                    <a:bodyPr/>
                    <a:lstStyle/>
                    <a:p>
                      <a:pPr algn="ctr"/>
                      <a:r>
                        <a:rPr lang="fr-FR" dirty="0"/>
                        <a:t>Class Tri</a:t>
                      </a:r>
                    </a:p>
                  </a:txBody>
                  <a:tcPr vert="vert270" anchor="ctr"/>
                </a:tc>
                <a:tc>
                  <a:txBody>
                    <a:bodyPr/>
                    <a:lstStyle/>
                    <a:p>
                      <a:pPr algn="ctr"/>
                      <a:r>
                        <a:rPr lang="fr-FR" dirty="0"/>
                        <a:t> XS</a:t>
                      </a:r>
                    </a:p>
                    <a:p>
                      <a:pPr algn="ctr"/>
                      <a:r>
                        <a:rPr lang="fr-FR" dirty="0"/>
                        <a:t> </a:t>
                      </a:r>
                      <a:r>
                        <a:rPr lang="fr-FR" dirty="0" err="1"/>
                        <a:t>Aquathlon</a:t>
                      </a:r>
                      <a:endParaRPr lang="fr-FR" dirty="0"/>
                    </a:p>
                  </a:txBody>
                  <a:tcPr vert="vert270" anchor="ctr"/>
                </a:tc>
                <a:tc>
                  <a:txBody>
                    <a:bodyPr/>
                    <a:lstStyle/>
                    <a:p>
                      <a:pPr algn="ctr"/>
                      <a:r>
                        <a:rPr lang="fr-FR" dirty="0"/>
                        <a:t>XS </a:t>
                      </a:r>
                    </a:p>
                    <a:p>
                      <a:pPr algn="ctr"/>
                      <a:r>
                        <a:rPr lang="fr-FR" dirty="0"/>
                        <a:t>Triathlon</a:t>
                      </a:r>
                      <a:r>
                        <a:rPr lang="fr-FR" baseline="0" dirty="0"/>
                        <a:t>  </a:t>
                      </a:r>
                      <a:r>
                        <a:rPr lang="fr-FR" baseline="0" dirty="0" err="1"/>
                        <a:t>Duathlon</a:t>
                      </a:r>
                      <a:endParaRPr lang="fr-FR" dirty="0"/>
                    </a:p>
                  </a:txBody>
                  <a:tcPr vert="vert270" anchor="ctr"/>
                </a:tc>
                <a:tc>
                  <a:txBody>
                    <a:bodyPr/>
                    <a:lstStyle/>
                    <a:p>
                      <a:pPr algn="ctr"/>
                      <a:r>
                        <a:rPr lang="fr-FR" dirty="0"/>
                        <a:t>S </a:t>
                      </a:r>
                    </a:p>
                    <a:p>
                      <a:pPr algn="ctr"/>
                      <a:r>
                        <a:rPr lang="fr-FR" dirty="0" err="1"/>
                        <a:t>Aquathlon</a:t>
                      </a:r>
                      <a:endParaRPr lang="fr-FR" dirty="0"/>
                    </a:p>
                  </a:txBody>
                  <a:tcPr vert="vert270" anchor="ctr"/>
                </a:tc>
                <a:tc>
                  <a:txBody>
                    <a:bodyPr/>
                    <a:lstStyle/>
                    <a:p>
                      <a:pPr algn="ctr"/>
                      <a:r>
                        <a:rPr lang="fr-FR" dirty="0"/>
                        <a:t>S</a:t>
                      </a:r>
                    </a:p>
                    <a:p>
                      <a:pPr algn="ctr"/>
                      <a:r>
                        <a:rPr lang="fr-FR" dirty="0"/>
                        <a:t> Triathlon</a:t>
                      </a:r>
                      <a:r>
                        <a:rPr lang="fr-FR" baseline="0" dirty="0"/>
                        <a:t> </a:t>
                      </a:r>
                      <a:r>
                        <a:rPr lang="fr-FR" baseline="0" dirty="0" err="1"/>
                        <a:t>Duathlon</a:t>
                      </a:r>
                      <a:endParaRPr lang="fr-FR" dirty="0"/>
                    </a:p>
                  </a:txBody>
                  <a:tcPr vert="vert270" anchor="ctr"/>
                </a:tc>
                <a:extLst>
                  <a:ext uri="{0D108BD9-81ED-4DB2-BD59-A6C34878D82A}">
                    <a16:rowId xmlns:a16="http://schemas.microsoft.com/office/drawing/2014/main" val="10000"/>
                  </a:ext>
                </a:extLst>
              </a:tr>
              <a:tr h="546810">
                <a:tc>
                  <a:txBody>
                    <a:bodyPr/>
                    <a:lstStyle/>
                    <a:p>
                      <a:pPr algn="ctr"/>
                      <a:r>
                        <a:rPr lang="fr-FR" dirty="0"/>
                        <a:t>Licenciés</a:t>
                      </a:r>
                    </a:p>
                  </a:txBody>
                  <a:tcPr anchor="ctr"/>
                </a:tc>
                <a:tc>
                  <a:txBody>
                    <a:bodyPr/>
                    <a:lstStyle/>
                    <a:p>
                      <a:pPr algn="ctr"/>
                      <a:r>
                        <a:rPr lang="fr-FR" dirty="0"/>
                        <a:t>4€</a:t>
                      </a:r>
                    </a:p>
                  </a:txBody>
                  <a:tcPr anchor="ctr"/>
                </a:tc>
                <a:tc>
                  <a:txBody>
                    <a:bodyPr/>
                    <a:lstStyle/>
                    <a:p>
                      <a:pPr algn="ctr"/>
                      <a:r>
                        <a:rPr lang="fr-FR" dirty="0"/>
                        <a:t>5€</a:t>
                      </a:r>
                    </a:p>
                  </a:txBody>
                  <a:tcPr anchor="ctr"/>
                </a:tc>
                <a:tc>
                  <a:txBody>
                    <a:bodyPr/>
                    <a:lstStyle/>
                    <a:p>
                      <a:pPr algn="ctr"/>
                      <a:r>
                        <a:rPr lang="fr-FR" dirty="0"/>
                        <a:t>12€</a:t>
                      </a:r>
                    </a:p>
                  </a:txBody>
                  <a:tcPr anchor="ctr"/>
                </a:tc>
                <a:tc>
                  <a:txBody>
                    <a:bodyPr/>
                    <a:lstStyle/>
                    <a:p>
                      <a:pPr algn="ctr"/>
                      <a:r>
                        <a:rPr lang="fr-FR" dirty="0"/>
                        <a:t>8€</a:t>
                      </a:r>
                    </a:p>
                  </a:txBody>
                  <a:tcPr anchor="ctr"/>
                </a:tc>
                <a:tc>
                  <a:txBody>
                    <a:bodyPr/>
                    <a:lstStyle/>
                    <a:p>
                      <a:pPr algn="ctr"/>
                      <a:r>
                        <a:rPr lang="fr-FR" dirty="0"/>
                        <a:t>15€</a:t>
                      </a:r>
                    </a:p>
                  </a:txBody>
                  <a:tcPr anchor="ctr"/>
                </a:tc>
                <a:extLst>
                  <a:ext uri="{0D108BD9-81ED-4DB2-BD59-A6C34878D82A}">
                    <a16:rowId xmlns:a16="http://schemas.microsoft.com/office/drawing/2014/main" val="10001"/>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281</TotalTime>
  <Words>1000</Words>
  <Application>Microsoft Macintosh PowerPoint</Application>
  <PresentationFormat>Affichage à l'écran (4:3)</PresentationFormat>
  <Paragraphs>226</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Bookman Old Style</vt:lpstr>
      <vt:lpstr>Calibri</vt:lpstr>
      <vt:lpstr>Gill Sans MT</vt:lpstr>
      <vt:lpstr>Wingdings</vt:lpstr>
      <vt:lpstr>Wingdings 3</vt:lpstr>
      <vt:lpstr>Origine</vt:lpstr>
      <vt:lpstr>CHALLENGE JEUNES COMPETITION</vt:lpstr>
      <vt:lpstr>PRESENTATION </vt:lpstr>
      <vt:lpstr>Les épreuves</vt:lpstr>
      <vt:lpstr>Le calendrier</vt:lpstr>
      <vt:lpstr>Classements Challenge Jeunes Compétition</vt:lpstr>
      <vt:lpstr>Classements Challenge Jeunes Compétition</vt:lpstr>
      <vt:lpstr>Classements Challenge Jeunes Compétition</vt:lpstr>
      <vt:lpstr>Récompenses</vt:lpstr>
      <vt:lpstr>Engagements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 JEUNE COMPETITION</dc:title>
  <dc:creator>Mathieu Badelier</dc:creator>
  <cp:lastModifiedBy>Mathieu Badelier</cp:lastModifiedBy>
  <cp:revision>21</cp:revision>
  <dcterms:created xsi:type="dcterms:W3CDTF">2018-09-18T08:48:20Z</dcterms:created>
  <dcterms:modified xsi:type="dcterms:W3CDTF">2022-09-06T08:04:35Z</dcterms:modified>
</cp:coreProperties>
</file>